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7" r:id="rId7"/>
    <p:sldId id="263" r:id="rId8"/>
    <p:sldId id="278" r:id="rId9"/>
    <p:sldId id="264" r:id="rId10"/>
    <p:sldId id="265" r:id="rId11"/>
    <p:sldId id="267" r:id="rId12"/>
    <p:sldId id="266" r:id="rId13"/>
    <p:sldId id="280" r:id="rId14"/>
    <p:sldId id="268" r:id="rId15"/>
    <p:sldId id="269" r:id="rId16"/>
    <p:sldId id="270" r:id="rId17"/>
    <p:sldId id="279" r:id="rId18"/>
  </p:sldIdLst>
  <p:sldSz cx="12192000" cy="6858000"/>
  <p:notesSz cx="695325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89015-33A5-D243-84E1-9953C13576E2}" v="475" dt="2023-07-22T15:13:52.974"/>
    <p1510:client id="{FD39EDFF-4051-4C35-86AB-8A401BD20B41}" v="1" dt="2023-07-25T13:37:40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3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114E-6F25-4ED4-A3E2-692654B9D23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7F35-FC58-43ED-89C3-64F632933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28424" cy="2852737"/>
          </a:xfrm>
        </p:spPr>
        <p:txBody>
          <a:bodyPr/>
          <a:lstStyle/>
          <a:p>
            <a:r>
              <a:rPr lang="en-US" dirty="0"/>
              <a:t>Graduate Assistantships	</a:t>
            </a:r>
          </a:p>
        </p:txBody>
      </p:sp>
    </p:spTree>
    <p:extLst>
      <p:ext uri="{BB962C8B-B14F-4D97-AF65-F5344CB8AC3E}">
        <p14:creationId xmlns:p14="http://schemas.microsoft.com/office/powerpoint/2010/main" val="353633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Optional Practical Training (OPT)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85901"/>
            <a:ext cx="11245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OPT?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Authorization to work in a job directly-related to your major (1 year per degree level)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come before or after graduation  (pre-completion/post-completion)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OPT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enrolled for one academic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apply to the US government for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maintain employment in a job directly-related to your major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maintain communication with MTSU to report: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Changes in employment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Changes of address and phone number</a:t>
            </a:r>
          </a:p>
        </p:txBody>
      </p:sp>
    </p:spTree>
    <p:extLst>
      <p:ext uri="{BB962C8B-B14F-4D97-AF65-F5344CB8AC3E}">
        <p14:creationId xmlns:p14="http://schemas.microsoft.com/office/powerpoint/2010/main" val="21698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OPT application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05" y="1603941"/>
            <a:ext cx="1124536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There are 2 methods available for apply for OPT: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The mail-in physical application- this requires the student to send the physical application and supporting documents to USCIS by delivery service.</a:t>
            </a:r>
            <a:endParaRPr lang="en-US" sz="2800" dirty="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The online application- this requires the student to complete the online application through the USCIS website. All required items must be saved on your PC prior to starting the application. 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9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OPT employment requirements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" y="1585914"/>
            <a:ext cx="1124536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employment must be directly-related to the student’s major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a job description that links job duties to major courses</a:t>
            </a:r>
          </a:p>
          <a:p>
            <a:r>
              <a:rPr lang="en-US" sz="2800" dirty="0"/>
              <a:t>	Once the student has employment, The ISSS needs the following 	information: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Employer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Physical address of employer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Supervisor 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800" dirty="0"/>
              <a:t>All OPT  employment must be reported to the ISSS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296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OPT employment requirements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1968500"/>
            <a:ext cx="11245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Post-completion OPT:</a:t>
            </a:r>
          </a:p>
          <a:p>
            <a:pPr marL="407988" indent="-407988">
              <a:buFont typeface="Arial" panose="020B0604020202020204" pitchFamily="34" charset="0"/>
              <a:buChar char="•"/>
            </a:pPr>
            <a:r>
              <a:rPr lang="en-US" sz="2800" dirty="0"/>
              <a:t>No more than 90 days of unemployment allowed during the entire OPT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Must work for a minimum total of 20 hours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student accrues unemployment days when the employer is reported to  SEVIS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SEVP will terminate your visa if the student exceeds the number of allowed unemployment days</a:t>
            </a:r>
          </a:p>
        </p:txBody>
      </p:sp>
    </p:spTree>
    <p:extLst>
      <p:ext uri="{BB962C8B-B14F-4D97-AF65-F5344CB8AC3E}">
        <p14:creationId xmlns:p14="http://schemas.microsoft.com/office/powerpoint/2010/main" val="32980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/>
                <a:ea typeface="Avenir Medium" charset="0"/>
                <a:cs typeface="Avenir Medium" charset="0"/>
              </a:rPr>
              <a:t>STEM Extension 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543" y="2766390"/>
            <a:ext cx="10967395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24-month extension to post-completion OPT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New application required.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USCIS may receive the application up to 90 days before the end of post-completion OPT.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USCIS must receive the application before OPT ends.</a:t>
            </a:r>
            <a:endParaRPr lang="en-US" sz="2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29C28-192A-3B39-C6E4-33A68CC89582}"/>
              </a:ext>
            </a:extLst>
          </p:cNvPr>
          <p:cNvSpPr txBox="1"/>
          <p:nvPr/>
        </p:nvSpPr>
        <p:spPr>
          <a:xfrm>
            <a:off x="306348" y="1383176"/>
            <a:ext cx="1156784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STEM OPT:</a:t>
            </a:r>
            <a:endParaRPr lang="en-US" sz="2800" dirty="0"/>
          </a:p>
          <a:p>
            <a:r>
              <a:rPr lang="en-US" sz="2800" dirty="0">
                <a:cs typeface="Calibri"/>
              </a:rPr>
              <a:t>Students with a major in Science, Technology, Engineering and Math may be eligible for a 24-month extension.  This is entirely dependent on the CIP code on the  I-20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0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/>
                <a:ea typeface="Avenir Medium" charset="0"/>
                <a:cs typeface="Avenir Medium" charset="0"/>
              </a:rPr>
              <a:t>STEM Extension (continued)</a:t>
            </a:r>
            <a:endParaRPr lang="en-US" sz="2400" dirty="0">
              <a:solidFill>
                <a:srgbClr val="00275C"/>
              </a:solidFill>
              <a:latin typeface="Avenir Medium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19" y="1651576"/>
            <a:ext cx="11245362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STEM OPT is different…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More complex application process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Requires an additional form completed by the student and the employer (I-983)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Employer must agree to the training program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Stricter employment requirements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Employer must be an </a:t>
            </a:r>
            <a:r>
              <a:rPr lang="en-US" sz="2800" dirty="0" err="1">
                <a:cs typeface="Calibri" panose="020F0502020204030204"/>
              </a:rPr>
              <a:t>E-verify</a:t>
            </a:r>
            <a:r>
              <a:rPr lang="en-US" sz="2800" dirty="0">
                <a:cs typeface="Calibri" panose="020F0502020204030204"/>
              </a:rPr>
              <a:t> employer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All changes in employment must be reported to the ISSS team.</a:t>
            </a:r>
          </a:p>
        </p:txBody>
      </p:sp>
    </p:spTree>
    <p:extLst>
      <p:ext uri="{BB962C8B-B14F-4D97-AF65-F5344CB8AC3E}">
        <p14:creationId xmlns:p14="http://schemas.microsoft.com/office/powerpoint/2010/main" val="27107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/>
                <a:ea typeface="Avenir Medium" charset="0"/>
                <a:cs typeface="Avenir Medium" charset="0"/>
              </a:rPr>
              <a:t>STEM Extension (continued)</a:t>
            </a:r>
            <a:endParaRPr lang="en-US" sz="2400" dirty="0">
              <a:solidFill>
                <a:srgbClr val="00275C"/>
              </a:solidFill>
              <a:latin typeface="Avenir Medium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19" y="2071688"/>
            <a:ext cx="1124536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Additional reporting requirements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Student is required to report to SEVIS and the ISSS team every six months with a detailed report after the first and second year.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Plan ahead-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USCIS must receive the application before the post completion OPT ends. </a:t>
            </a:r>
            <a:endParaRPr lang="en-US" sz="2800" dirty="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You MAY NOT apply during the  60-day grace period which follows post-completion OPT!</a:t>
            </a:r>
          </a:p>
        </p:txBody>
      </p:sp>
    </p:spTree>
    <p:extLst>
      <p:ext uri="{BB962C8B-B14F-4D97-AF65-F5344CB8AC3E}">
        <p14:creationId xmlns:p14="http://schemas.microsoft.com/office/powerpoint/2010/main" val="7297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792401" cy="120015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1659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Assistantships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825625"/>
            <a:ext cx="11839303" cy="4351338"/>
          </a:xfrm>
        </p:spPr>
        <p:txBody>
          <a:bodyPr>
            <a:normAutofit/>
          </a:bodyPr>
          <a:lstStyle/>
          <a:p>
            <a:r>
              <a:rPr lang="en-US" dirty="0"/>
              <a:t>Available on a limited basis</a:t>
            </a:r>
          </a:p>
          <a:p>
            <a:r>
              <a:rPr lang="en-US" dirty="0"/>
              <a:t>May be 100% or 50% assistantships (varies by department)</a:t>
            </a:r>
          </a:p>
          <a:p>
            <a:pPr lvl="1"/>
            <a:r>
              <a:rPr lang="en-US" dirty="0"/>
              <a:t>100% assistantships are 20 hours per week</a:t>
            </a:r>
          </a:p>
          <a:p>
            <a:pPr lvl="1"/>
            <a:r>
              <a:rPr lang="en-US" dirty="0"/>
              <a:t>50% assistantships are 10 hours per week</a:t>
            </a:r>
          </a:p>
          <a:p>
            <a:r>
              <a:rPr lang="en-US" dirty="0"/>
              <a:t>May include out of state fees waiver.</a:t>
            </a:r>
          </a:p>
          <a:p>
            <a:r>
              <a:rPr lang="en-US" dirty="0"/>
              <a:t>Generally, include a monthly stipend and a tuition waiver</a:t>
            </a:r>
          </a:p>
          <a:p>
            <a:pPr lvl="1"/>
            <a:r>
              <a:rPr lang="en-US" dirty="0"/>
              <a:t>Tuition waiver may vary by department</a:t>
            </a:r>
          </a:p>
        </p:txBody>
      </p:sp>
    </p:spTree>
    <p:extLst>
      <p:ext uri="{BB962C8B-B14F-4D97-AF65-F5344CB8AC3E}">
        <p14:creationId xmlns:p14="http://schemas.microsoft.com/office/powerpoint/2010/main" val="348170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92401" cy="2852737"/>
          </a:xfrm>
        </p:spPr>
        <p:txBody>
          <a:bodyPr/>
          <a:lstStyle/>
          <a:p>
            <a:r>
              <a:rPr lang="en-US" dirty="0"/>
              <a:t>Curricular Practical Training</a:t>
            </a:r>
          </a:p>
        </p:txBody>
      </p:sp>
    </p:spTree>
    <p:extLst>
      <p:ext uri="{BB962C8B-B14F-4D97-AF65-F5344CB8AC3E}">
        <p14:creationId xmlns:p14="http://schemas.microsoft.com/office/powerpoint/2010/main" val="224356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Curricular Practical Training (CPT)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85901"/>
            <a:ext cx="11245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CPT?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Internship or other work/study arrangement that 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for the  degree program</a:t>
            </a:r>
          </a:p>
          <a:p>
            <a:pPr lvl="1"/>
            <a:r>
              <a:rPr lang="en-US" sz="2400" dirty="0"/>
              <a:t>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Integral to the program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CPT is reserved for work-based learning experiences, with an academic focus.</a:t>
            </a:r>
          </a:p>
          <a:p>
            <a:endParaRPr lang="en-US" sz="2400" dirty="0"/>
          </a:p>
          <a:p>
            <a:r>
              <a:rPr lang="en-US" sz="2400" dirty="0"/>
              <a:t>CPT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enrolled for one academic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enroll for a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receive approval before starting work</a:t>
            </a:r>
          </a:p>
        </p:txBody>
      </p:sp>
    </p:spTree>
    <p:extLst>
      <p:ext uri="{BB962C8B-B14F-4D97-AF65-F5344CB8AC3E}">
        <p14:creationId xmlns:p14="http://schemas.microsoft.com/office/powerpoint/2010/main" val="25097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6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CPT application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347" y="1824381"/>
            <a:ext cx="11245362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The student will need to contact the International Student and Scholar 	Services team for any initial questions regarding CPT</a:t>
            </a:r>
          </a:p>
          <a:p>
            <a:r>
              <a:rPr lang="en-US" sz="2800" dirty="0"/>
              <a:t>2. Discuss potential internship or CPT work opportunities with the academic 	advisor or internship coordinator.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Must be either required for the degree or integral to the major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Must be connected to a course</a:t>
            </a:r>
          </a:p>
          <a:p>
            <a:r>
              <a:rPr lang="en-US" sz="2800" dirty="0"/>
              <a:t>3. Complete CPT application form with the academic advisor/ internship 	coordinator</a:t>
            </a:r>
          </a:p>
          <a:p>
            <a:endParaRPr lang="en-US" sz="2150" dirty="0"/>
          </a:p>
        </p:txBody>
      </p:sp>
    </p:spTree>
    <p:extLst>
      <p:ext uri="{BB962C8B-B14F-4D97-AF65-F5344CB8AC3E}">
        <p14:creationId xmlns:p14="http://schemas.microsoft.com/office/powerpoint/2010/main" val="14511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52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CPT application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19" y="1631563"/>
            <a:ext cx="11245362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Provide job offer letter to to the advisor. The letter must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Company name and 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Hours of work per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Job description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Employment 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Statement that employer agrees to cooperate with MTSU to meet curricular purposes of CPT</a:t>
            </a:r>
          </a:p>
          <a:p>
            <a:r>
              <a:rPr lang="en-US" sz="2800" dirty="0"/>
              <a:t>5. The academic advisor must send the CPT form and job offer letter to ISSS 	team. </a:t>
            </a:r>
          </a:p>
          <a:p>
            <a:endParaRPr lang="en-US" sz="2150" dirty="0"/>
          </a:p>
        </p:txBody>
      </p:sp>
    </p:spTree>
    <p:extLst>
      <p:ext uri="{BB962C8B-B14F-4D97-AF65-F5344CB8AC3E}">
        <p14:creationId xmlns:p14="http://schemas.microsoft.com/office/powerpoint/2010/main" val="240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Important points to remember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19" y="1649057"/>
            <a:ext cx="11245362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Work cannot begin until you are approved and have a new I-20 with CPT 	remarks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CPT authorization is only granted for one semester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CPT is not extended</a:t>
            </a:r>
            <a:endParaRPr lang="en-US" sz="2800" b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student must re-apply if an additional CPT period is planned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Additional CPT periods must be new learning experiences with new objectives.</a:t>
            </a:r>
            <a:endParaRPr lang="en-US" sz="2800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Only work during dates authorized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Only work for the number of hours approved to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601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CPT notes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831" y="1887344"/>
            <a:ext cx="11245362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Only work for the approved employer and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Remain enrolled in the CPT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CPT employment without CPT course enrollment is grounds for visa 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ISSS team must be notified immediately if CPT is stopped early, or the student has decided to not work at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Work cannot begin until CPT has been approved and the student has the new I-20 with CPT remarks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1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92401" cy="2852737"/>
          </a:xfrm>
        </p:spPr>
        <p:txBody>
          <a:bodyPr/>
          <a:lstStyle/>
          <a:p>
            <a:r>
              <a:rPr lang="en-US" dirty="0"/>
              <a:t>Optional Practical Training</a:t>
            </a:r>
          </a:p>
        </p:txBody>
      </p:sp>
    </p:spTree>
    <p:extLst>
      <p:ext uri="{BB962C8B-B14F-4D97-AF65-F5344CB8AC3E}">
        <p14:creationId xmlns:p14="http://schemas.microsoft.com/office/powerpoint/2010/main" val="406446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864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Heavy</vt:lpstr>
      <vt:lpstr>Avenir Medium</vt:lpstr>
      <vt:lpstr>Calibri</vt:lpstr>
      <vt:lpstr>Calibri Light</vt:lpstr>
      <vt:lpstr>Office Theme</vt:lpstr>
      <vt:lpstr>Graduate Assistantships </vt:lpstr>
      <vt:lpstr>Graduate Assistantships</vt:lpstr>
      <vt:lpstr>Curricular Practical Training</vt:lpstr>
      <vt:lpstr>Curricular Practical Training (CPT)</vt:lpstr>
      <vt:lpstr>CPT application</vt:lpstr>
      <vt:lpstr>CPT application</vt:lpstr>
      <vt:lpstr>Important points to remember</vt:lpstr>
      <vt:lpstr>CPT notes</vt:lpstr>
      <vt:lpstr>Optional Practical Training</vt:lpstr>
      <vt:lpstr>Optional Practical Training (OPT)</vt:lpstr>
      <vt:lpstr>OPT application</vt:lpstr>
      <vt:lpstr>OPT employment requirements</vt:lpstr>
      <vt:lpstr>OPT employment requirements</vt:lpstr>
      <vt:lpstr>STEM Extension </vt:lpstr>
      <vt:lpstr>STEM Extension (continued)</vt:lpstr>
      <vt:lpstr>STEM Extension (continued)</vt:lpstr>
      <vt:lpstr>Questions</vt:lpstr>
    </vt:vector>
  </TitlesOfParts>
  <Company>MTSU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Huddleston</dc:creator>
  <cp:lastModifiedBy>Cindy Habara</cp:lastModifiedBy>
  <cp:revision>11</cp:revision>
  <cp:lastPrinted>2023-07-25T13:37:46Z</cp:lastPrinted>
  <dcterms:created xsi:type="dcterms:W3CDTF">2023-05-30T20:55:28Z</dcterms:created>
  <dcterms:modified xsi:type="dcterms:W3CDTF">2023-07-25T13:38:35Z</dcterms:modified>
</cp:coreProperties>
</file>