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2" r:id="rId6"/>
    <p:sldId id="258" r:id="rId7"/>
    <p:sldId id="259" r:id="rId8"/>
    <p:sldId id="263" r:id="rId9"/>
    <p:sldId id="269" r:id="rId10"/>
    <p:sldId id="260" r:id="rId11"/>
    <p:sldId id="265" r:id="rId12"/>
    <p:sldId id="268" r:id="rId13"/>
    <p:sldId id="270" r:id="rId14"/>
    <p:sldId id="266" r:id="rId15"/>
    <p:sldId id="267" r:id="rId16"/>
    <p:sldId id="262" r:id="rId17"/>
    <p:sldId id="27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B8941-B46C-62AD-C4C9-A14F5D32583D}" v="270" dt="2025-10-28T20:16:20.769"/>
    <p1510:client id="{4BAB2B61-EC81-A282-C3B4-3BBA6387FC0F}" v="1687" dt="2025-10-28T15:49:59.136"/>
    <p1510:client id="{97C84586-1D32-200C-1AA7-614494A3C4A1}" v="3" dt="2025-10-28T17:35:24.056"/>
    <p1510:client id="{D72A2A31-0B23-3A6C-E789-C5BB48525964}" v="16" dt="2025-10-28T17:42:5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CDC1-8D93-47C1-A6DC-52CC60020CFA}" type="datetimeFigureOut"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7D9CE-AFFD-41BB-AE6A-FE8E444EEF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Welcome everyone! This presentation will walk you through the essential next steps for newly admitted international graduate students.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We’ll cover topics like immigration documents, housing, scholarships, orientation, and more.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The College of Graduate Studies orientation is optional but very helpful.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It provides valuable insights into graduate life and resources at MTSU.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Contacting your advisor is highly encouraged.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They’ll help you confirm your admission, guide course selection, and share any program-specific requirements.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If you need to defer or change your program, withdraw your current application and submit a new one.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new fee is required if it’s for the same degree level.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Previously submitted official documents can be reused, but program-specific materials must be re-uploaded.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This slide includes links to all the resources mentioned today.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Bookmark these for easy access to housing, immunizations, assistantships, and more.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C51C-CC19-685C-5223-F6519E0F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BD73D-AF65-B20C-3D58-81A73FB46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8ADCF-C1F0-94AB-5A7F-E3BFF178D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This slide includes links to all the resources mentioned today.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Bookmark these for easy access to housing, immunizations, assistantships, and more.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3003C-42BD-6F52-6D0E-E9471CE6D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4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/>
              <a:t>Now it’s time for your questions!</a:t>
            </a:r>
          </a:p>
          <a:p>
            <a:pPr>
              <a:buFont typeface="Arial"/>
              <a:buChar char="•"/>
            </a:pPr>
            <a:r>
              <a:rPr lang="en-US"/>
              <a:t>Feel free to ask about anything we covered or other concerns you may have.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4270-AA04-A4E3-1E16-F06DC1F0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B7B8F-EDF6-3563-ED37-69DE1195F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9DA06-BB61-1D53-69EE-237A50002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Here’s a quick overview of what we’ll cover today.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Each item is a key step in preparing for your graduate studies at MTSU.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Feel free to jot down questions as we go—we’ll have time for Q&amp;A at the end.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B813-36CE-3BF6-2601-BF7C5499F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The I-20 is your official document for obtaining an F-1 visa.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It’s issued after admission and once we receive your passport, financial support form, and financial documents.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These documents can include bank statements, assistantship offers, or the IMS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2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err="1"/>
              <a:t>PipelineMT</a:t>
            </a:r>
            <a:r>
              <a:rPr lang="en-US"/>
              <a:t> is your student portal for accessing your account, registration, and more.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Make sure you log in and get familiar with it early.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Your MTSU email is the official way we communicate with you.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Check it regularly for updates on registration, scholarships, and orientation.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Assistantships are competitive and require early application.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You can apply to multiple offices, but you must choose between an assistantship and the International Merit Scholarship.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This process is student-driven, so follow up with departments directly.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All F-1 students must meet immunization requirements to enroll full-time and live on campus.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Visit the Student Health Services website for instructions.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On-campus housing is optional but fills up quickly—apply early!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Off-campus housing is available, but our office cannot assist with contracts.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Be sure to read and understand any housing agreement you sign.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This orientation is mandatory for all F-1 students.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You must attend webinars and complete the orientation quiz.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 registration hold will be placed if you don’t complete it by the deadline.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D9CE-AFFD-41BB-AE6A-FE8E444EEFF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ly.mtsu.edu/apply/" TargetMode="External"/><Relationship Id="rId13" Type="http://schemas.openxmlformats.org/officeDocument/2006/relationships/hyperlink" Target="https://intered.mtsu.edu/webinars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mtsu.edu/search-program/" TargetMode="External"/><Relationship Id="rId12" Type="http://schemas.openxmlformats.org/officeDocument/2006/relationships/hyperlink" Target="https://www.mtsu.edu/registration/registration-gui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tsu.edu/graduate/funding/" TargetMode="External"/><Relationship Id="rId11" Type="http://schemas.openxmlformats.org/officeDocument/2006/relationships/hyperlink" Target="https://www.mtsu.edu/healthservices/international/" TargetMode="External"/><Relationship Id="rId5" Type="http://schemas.openxmlformats.org/officeDocument/2006/relationships/hyperlink" Target="https://www.mtsu.edu/email/" TargetMode="External"/><Relationship Id="rId10" Type="http://schemas.openxmlformats.org/officeDocument/2006/relationships/hyperlink" Target="https://offcampushousing.mtsu.edu/listing" TargetMode="External"/><Relationship Id="rId4" Type="http://schemas.openxmlformats.org/officeDocument/2006/relationships/hyperlink" Target="https://pipeline.mtsu.edu/home" TargetMode="External"/><Relationship Id="rId9" Type="http://schemas.openxmlformats.org/officeDocument/2006/relationships/hyperlink" Target="https://www.mtsu.edu/living-on-camp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ffcampushousing.mtsu.edu/listing" TargetMode="External"/><Relationship Id="rId4" Type="http://schemas.openxmlformats.org/officeDocument/2006/relationships/hyperlink" Target="https://www.mtsu.edu/living-on-campu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67" y="1390284"/>
            <a:ext cx="9144000" cy="1078735"/>
          </a:xfrm>
        </p:spPr>
        <p:txBody>
          <a:bodyPr>
            <a:normAutofit fontScale="90000"/>
          </a:bodyPr>
          <a:lstStyle/>
          <a:p>
            <a:r>
              <a:rPr lang="en-US" sz="107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Next Steps</a:t>
            </a:r>
            <a:br>
              <a:rPr lang="en-US" sz="4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</a:br>
            <a:endParaRPr lang="en-US" sz="4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767" y="1798953"/>
            <a:ext cx="9144000" cy="5396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Graduate Admission</a:t>
            </a:r>
            <a:endParaRPr lang="en-US" sz="40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DBDF-FF80-8A3E-92DF-716FC5188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1A60FA-479E-D40B-0172-A505EE5E1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8DC11-862D-CBCC-BBE5-D662FD8D9B87}"/>
              </a:ext>
            </a:extLst>
          </p:cNvPr>
          <p:cNvSpPr txBox="1"/>
          <p:nvPr/>
        </p:nvSpPr>
        <p:spPr>
          <a:xfrm>
            <a:off x="125686" y="417230"/>
            <a:ext cx="842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College of Graduate Studies (CGS) Orientation</a:t>
            </a:r>
            <a:endParaRPr lang="en-US" sz="4800">
              <a:solidFill>
                <a:srgbClr val="00275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05305-44BC-2AD7-DE3B-B687FBCCCAE8}"/>
              </a:ext>
            </a:extLst>
          </p:cNvPr>
          <p:cNvSpPr txBox="1"/>
          <p:nvPr/>
        </p:nvSpPr>
        <p:spPr>
          <a:xfrm>
            <a:off x="125686" y="1699955"/>
            <a:ext cx="4761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https://www.mtsu.edu/graduate/already-admitted/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93FA1-8C0B-8A5A-5F37-C7620150BAFE}"/>
              </a:ext>
            </a:extLst>
          </p:cNvPr>
          <p:cNvSpPr txBox="1"/>
          <p:nvPr/>
        </p:nvSpPr>
        <p:spPr>
          <a:xfrm>
            <a:off x="203479" y="2478373"/>
            <a:ext cx="385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required, but is EXTREMELY helpful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89B40-2693-D328-6DDA-C29B4731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740" y="1617559"/>
            <a:ext cx="7277781" cy="40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F7A7-F90E-4E07-94E9-EE8FBC69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DD13A0D-15FF-6816-0922-E68AFD5813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AF542-634C-BA4F-B105-C3EA2FF30FDA}"/>
              </a:ext>
            </a:extLst>
          </p:cNvPr>
          <p:cNvSpPr txBox="1"/>
          <p:nvPr/>
        </p:nvSpPr>
        <p:spPr>
          <a:xfrm>
            <a:off x="370615" y="507944"/>
            <a:ext cx="842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4800">
                <a:solidFill>
                  <a:srgbClr val="00275C"/>
                </a:solidFill>
              </a:rPr>
              <a:t>Contact Advisor/Program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9C72D-1557-F826-29F2-11362D92D7C8}"/>
              </a:ext>
            </a:extLst>
          </p:cNvPr>
          <p:cNvSpPr txBox="1"/>
          <p:nvPr/>
        </p:nvSpPr>
        <p:spPr>
          <a:xfrm>
            <a:off x="371928" y="2101894"/>
            <a:ext cx="6689270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Calibri"/>
                <a:cs typeface="Calibri"/>
              </a:rPr>
              <a:t>HIGHLY </a:t>
            </a:r>
            <a:r>
              <a:rPr lang="en-US" sz="2800" dirty="0">
                <a:ea typeface="Calibri"/>
                <a:cs typeface="Calibri"/>
              </a:rPr>
              <a:t>encouraged</a:t>
            </a: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Additional program requirements</a:t>
            </a: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Confirm admission acceptance</a:t>
            </a: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Course selection and academic advising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29C8A8-DEC1-225C-C431-7E39B039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17" y="2003778"/>
            <a:ext cx="5483986" cy="35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1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C0C26-0E3C-2075-6D19-EE6C4902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329C4C9-528C-85A0-1341-6FD8F5BD3E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6FE77-FDF6-F08F-63E6-4333F45A3A59}"/>
              </a:ext>
            </a:extLst>
          </p:cNvPr>
          <p:cNvSpPr txBox="1"/>
          <p:nvPr/>
        </p:nvSpPr>
        <p:spPr>
          <a:xfrm>
            <a:off x="103119" y="1779497"/>
            <a:ext cx="11895841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Withdraw your current application and submit a new application for the term you plan to attend and/or your intended degree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No application fee required*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Previously submitted transcripts/test scores will be applied to your new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May apply previously submitted reference letters to new application as well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Program-specific materials must be uploaded separately</a:t>
            </a:r>
          </a:p>
          <a:p>
            <a:r>
              <a:rPr lang="en-US" sz="2400">
                <a:solidFill>
                  <a:srgbClr val="00275C"/>
                </a:solidFill>
              </a:rPr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Meeting minimum requirements for program admission does not guarantee admission, as applicants are selected on a competitive basis.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75C"/>
                </a:solidFill>
              </a:rPr>
              <a:t>Previous decisions do not apply to the new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27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*if previously paid and the application is for the same level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endParaRPr lang="en-US" sz="2400">
              <a:solidFill>
                <a:srgbClr val="00275C"/>
              </a:solidFill>
            </a:endParaRPr>
          </a:p>
          <a:p>
            <a:endParaRPr lang="en-US" sz="2400">
              <a:solidFill>
                <a:srgbClr val="0027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D2D98-DAC6-8742-6A10-A89E2ECA32E4}"/>
              </a:ext>
            </a:extLst>
          </p:cNvPr>
          <p:cNvSpPr txBox="1"/>
          <p:nvPr/>
        </p:nvSpPr>
        <p:spPr>
          <a:xfrm>
            <a:off x="104901" y="772823"/>
            <a:ext cx="11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Deferring Admission/Changing Programs</a:t>
            </a:r>
          </a:p>
        </p:txBody>
      </p:sp>
    </p:spTree>
    <p:extLst>
      <p:ext uri="{BB962C8B-B14F-4D97-AF65-F5344CB8AC3E}">
        <p14:creationId xmlns:p14="http://schemas.microsoft.com/office/powerpoint/2010/main" val="298974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BFC0-034F-A2D7-42E0-64ECC04A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29348FD-F3B4-8545-EA06-143C8D2DC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5EC74-8066-74F7-CA12-3B2F44D09FFB}"/>
              </a:ext>
            </a:extLst>
          </p:cNvPr>
          <p:cNvSpPr txBox="1"/>
          <p:nvPr/>
        </p:nvSpPr>
        <p:spPr>
          <a:xfrm>
            <a:off x="236217" y="951959"/>
            <a:ext cx="1003143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 u="sng" err="1">
                <a:solidFill>
                  <a:srgbClr val="00275C"/>
                </a:solidFill>
              </a:rPr>
              <a:t>PipelineMT</a:t>
            </a:r>
            <a:r>
              <a:rPr lang="en-US" sz="2400" u="sng">
                <a:solidFill>
                  <a:srgbClr val="00275C"/>
                </a:solidFill>
              </a:rPr>
              <a:t>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4"/>
              </a:rPr>
              <a:t>https://pipeline.mtsu.edu/home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Email: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5"/>
              </a:rPr>
              <a:t>https://www.mtsu.edu/email/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Graduate assistantships: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6"/>
              </a:rPr>
              <a:t>https://www.mtsu.edu/graduate/funding/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Search for Programs: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7"/>
              </a:rPr>
              <a:t>https://www.mtsu.edu/search-program/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Deferring your application: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8"/>
              </a:rPr>
              <a:t>https://apply.mtsu.edu/apply/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Housing: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9"/>
              </a:rPr>
              <a:t>https://www.mtsu.edu/living-on-campus/</a:t>
            </a:r>
            <a:endParaRPr lang="en-US" sz="2400">
              <a:solidFill>
                <a:srgbClr val="00275C"/>
              </a:solidFill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Off-Campus Housing: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10"/>
              </a:rPr>
              <a:t>https://offcampushousing.mtsu.edu/listing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Immunizations: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11"/>
              </a:rPr>
              <a:t>https://www.mtsu.edu/healthservices/international/</a:t>
            </a:r>
            <a:endParaRPr lang="en-US" sz="2400">
              <a:solidFill>
                <a:srgbClr val="00275C"/>
              </a:solidFill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Registration Guide: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12"/>
              </a:rPr>
              <a:t>https://www.mtsu.edu/registration/registration-guide/</a:t>
            </a:r>
            <a:r>
              <a:rPr lang="en-US" sz="2400">
                <a:solidFill>
                  <a:srgbClr val="00275C"/>
                </a:solidFill>
              </a:rPr>
              <a:t> 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u="sng">
                <a:solidFill>
                  <a:srgbClr val="00275C"/>
                </a:solidFill>
              </a:rPr>
              <a:t>Webinars:</a:t>
            </a:r>
            <a:r>
              <a:rPr lang="en-US" sz="2400">
                <a:solidFill>
                  <a:srgbClr val="00275C"/>
                </a:solidFill>
              </a:rPr>
              <a:t> </a:t>
            </a:r>
            <a:r>
              <a:rPr lang="en-US" sz="2400">
                <a:solidFill>
                  <a:srgbClr val="00275C"/>
                </a:solidFill>
                <a:hlinkClick r:id="rId13"/>
              </a:rPr>
              <a:t>https://intered.mtsu.edu/webinars/</a:t>
            </a:r>
            <a:r>
              <a:rPr lang="en-US" sz="2400">
                <a:solidFill>
                  <a:srgbClr val="00275C"/>
                </a:solidFill>
              </a:rPr>
              <a:t> </a:t>
            </a:r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CD4BF-B4AD-C796-E57E-5ED0E1005DC2}"/>
              </a:ext>
            </a:extLst>
          </p:cNvPr>
          <p:cNvSpPr txBox="1"/>
          <p:nvPr/>
        </p:nvSpPr>
        <p:spPr>
          <a:xfrm>
            <a:off x="237344" y="619431"/>
            <a:ext cx="5647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471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98E4-0A49-9B6F-FE53-61843522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BE6A70F-491F-910A-EA0E-36466B47F5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BA6A1-E10F-70BE-4E89-C42D5C1F633B}"/>
              </a:ext>
            </a:extLst>
          </p:cNvPr>
          <p:cNvSpPr txBox="1"/>
          <p:nvPr/>
        </p:nvSpPr>
        <p:spPr>
          <a:xfrm>
            <a:off x="236217" y="951959"/>
            <a:ext cx="100314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 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15E8E-1D9E-2217-20CC-C6C2825932DE}"/>
              </a:ext>
            </a:extLst>
          </p:cNvPr>
          <p:cNvSpPr txBox="1"/>
          <p:nvPr/>
        </p:nvSpPr>
        <p:spPr>
          <a:xfrm>
            <a:off x="78205" y="1413624"/>
            <a:ext cx="122962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Recap:</a:t>
            </a:r>
          </a:p>
          <a:p>
            <a:pPr fontAlgn="base"/>
            <a:r>
              <a:rPr lang="en-US" sz="2400" b="1" dirty="0"/>
              <a:t>I-20​ </a:t>
            </a:r>
            <a:r>
              <a:rPr lang="en-US" sz="2400" dirty="0"/>
              <a:t>- what is needed</a:t>
            </a:r>
          </a:p>
          <a:p>
            <a:pPr fontAlgn="base"/>
            <a:r>
              <a:rPr lang="en-US" sz="2400" b="1" dirty="0"/>
              <a:t>Student Accounts</a:t>
            </a:r>
            <a:r>
              <a:rPr lang="en-US" sz="2400" dirty="0"/>
              <a:t>​ - how to access </a:t>
            </a:r>
          </a:p>
          <a:p>
            <a:pPr fontAlgn="base"/>
            <a:r>
              <a:rPr lang="en-US" sz="2400" b="1" dirty="0"/>
              <a:t>Contacting your Advisor/Program​ </a:t>
            </a:r>
            <a:r>
              <a:rPr lang="en-US" sz="2400" dirty="0"/>
              <a:t>- where to find info, confirm acceptance, program specific info</a:t>
            </a:r>
          </a:p>
          <a:p>
            <a:pPr fontAlgn="base"/>
            <a:r>
              <a:rPr lang="en-US" sz="2400" b="1" dirty="0"/>
              <a:t>Graduate Assistantships​ </a:t>
            </a:r>
            <a:r>
              <a:rPr lang="en-US" sz="2400" dirty="0"/>
              <a:t>- student driven – submit app(s) and contact office of interest</a:t>
            </a:r>
          </a:p>
          <a:p>
            <a:pPr fontAlgn="base"/>
            <a:r>
              <a:rPr lang="en-US" sz="2400" b="1" dirty="0"/>
              <a:t>Immunizations</a:t>
            </a:r>
            <a:r>
              <a:rPr lang="en-US" sz="2400" dirty="0"/>
              <a:t>​ - must complete to register full time</a:t>
            </a:r>
          </a:p>
          <a:p>
            <a:pPr fontAlgn="base"/>
            <a:r>
              <a:rPr lang="en-US" sz="2400" b="1" dirty="0"/>
              <a:t>Housing​ </a:t>
            </a:r>
            <a:r>
              <a:rPr lang="en-US" sz="2400" dirty="0"/>
              <a:t>- student-driven – not required to live on campus</a:t>
            </a:r>
          </a:p>
          <a:p>
            <a:pPr fontAlgn="base"/>
            <a:r>
              <a:rPr lang="en-US" sz="2400" b="1" dirty="0"/>
              <a:t>International Orientation (mandatory)​ </a:t>
            </a:r>
            <a:r>
              <a:rPr lang="en-US" sz="2400" dirty="0"/>
              <a:t>- must complete to remove registration hold</a:t>
            </a:r>
          </a:p>
          <a:p>
            <a:pPr fontAlgn="base"/>
            <a:r>
              <a:rPr lang="en-US" sz="2400" b="1" dirty="0"/>
              <a:t>CGS Orientation (optional)​ </a:t>
            </a:r>
            <a:r>
              <a:rPr lang="en-US" sz="2400" dirty="0"/>
              <a:t>- not required, but is good information</a:t>
            </a:r>
          </a:p>
          <a:p>
            <a:pPr fontAlgn="base"/>
            <a:r>
              <a:rPr lang="en-US" sz="2400" b="1" dirty="0"/>
              <a:t>Deferrals/Change of program request​ </a:t>
            </a:r>
            <a:r>
              <a:rPr lang="en-US" sz="2400" dirty="0"/>
              <a:t>- be aware of program-specific requirements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34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A10F9-3FC4-0E78-C8E0-9368025E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14359A3-D018-2E5F-7660-169164B5FA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5FCD8-FD3A-A182-DA49-E27215195941}"/>
              </a:ext>
            </a:extLst>
          </p:cNvPr>
          <p:cNvSpPr txBox="1"/>
          <p:nvPr/>
        </p:nvSpPr>
        <p:spPr>
          <a:xfrm>
            <a:off x="585361" y="1478897"/>
            <a:ext cx="8425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9600">
                <a:solidFill>
                  <a:srgbClr val="00275C"/>
                </a:solidFill>
              </a:rPr>
              <a:t>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A2816-A49D-20D7-76F6-68641A2D938C}"/>
              </a:ext>
            </a:extLst>
          </p:cNvPr>
          <p:cNvSpPr txBox="1"/>
          <p:nvPr/>
        </p:nvSpPr>
        <p:spPr>
          <a:xfrm>
            <a:off x="1241054" y="1051082"/>
            <a:ext cx="5647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13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BB40-97EF-3B16-0E38-CE538281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2AF9D6F-7BBE-3ACB-C9E2-1E0FC373B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C3484-EF83-328B-AF49-38EA7F601668}"/>
              </a:ext>
            </a:extLst>
          </p:cNvPr>
          <p:cNvSpPr txBox="1"/>
          <p:nvPr/>
        </p:nvSpPr>
        <p:spPr>
          <a:xfrm>
            <a:off x="420305" y="1781924"/>
            <a:ext cx="662737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I-20</a:t>
            </a:r>
          </a:p>
          <a:p>
            <a:r>
              <a:rPr lang="en-US" sz="2400" dirty="0">
                <a:solidFill>
                  <a:srgbClr val="00275C"/>
                </a:solidFill>
              </a:rPr>
              <a:t>Student Accounts (</a:t>
            </a:r>
            <a:r>
              <a:rPr lang="en-US" sz="2400" dirty="0" err="1">
                <a:solidFill>
                  <a:srgbClr val="00275C"/>
                </a:solidFill>
              </a:rPr>
              <a:t>PipelineMT</a:t>
            </a:r>
            <a:r>
              <a:rPr lang="en-US" sz="2400" dirty="0">
                <a:solidFill>
                  <a:srgbClr val="00275C"/>
                </a:solidFill>
              </a:rPr>
              <a:t> and email)</a:t>
            </a:r>
          </a:p>
          <a:p>
            <a:r>
              <a:rPr lang="en-US" sz="2400" dirty="0">
                <a:solidFill>
                  <a:srgbClr val="00275C"/>
                </a:solidFill>
                <a:ea typeface="Calibri"/>
                <a:cs typeface="Calibri"/>
              </a:rPr>
              <a:t>Graduate Assistantships</a:t>
            </a:r>
            <a:endParaRPr lang="en-US" dirty="0"/>
          </a:p>
          <a:p>
            <a:r>
              <a:rPr lang="en-US" sz="2400" dirty="0">
                <a:solidFill>
                  <a:srgbClr val="00275C"/>
                </a:solidFill>
              </a:rPr>
              <a:t>Immunizations</a:t>
            </a:r>
          </a:p>
          <a:p>
            <a:r>
              <a:rPr lang="en-US" sz="2400" dirty="0">
                <a:solidFill>
                  <a:srgbClr val="00275C"/>
                </a:solidFill>
              </a:rPr>
              <a:t>Housing</a:t>
            </a:r>
          </a:p>
          <a:p>
            <a:r>
              <a:rPr lang="en-US" sz="2400" dirty="0">
                <a:solidFill>
                  <a:srgbClr val="00275C"/>
                </a:solidFill>
                <a:ea typeface="Calibri"/>
                <a:cs typeface="Calibri"/>
              </a:rPr>
              <a:t>International Orientation (mandatory)</a:t>
            </a:r>
            <a:endParaRPr lang="en-US" dirty="0"/>
          </a:p>
          <a:p>
            <a:r>
              <a:rPr lang="en-US" sz="2400" dirty="0">
                <a:solidFill>
                  <a:srgbClr val="00275C"/>
                </a:solidFill>
              </a:rPr>
              <a:t>CGS Orientation (optional)</a:t>
            </a:r>
          </a:p>
          <a:p>
            <a:r>
              <a:rPr lang="en-US" sz="2400" dirty="0">
                <a:solidFill>
                  <a:srgbClr val="00275C"/>
                </a:solidFill>
              </a:rPr>
              <a:t>Contacting your advisor/program  </a:t>
            </a:r>
          </a:p>
          <a:p>
            <a:r>
              <a:rPr lang="en-US" sz="2400" dirty="0">
                <a:solidFill>
                  <a:srgbClr val="00275C"/>
                </a:solidFill>
              </a:rPr>
              <a:t>Deferrals/Change of program request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28D3A-408E-FE7C-6571-CF35536B9A61}"/>
              </a:ext>
            </a:extLst>
          </p:cNvPr>
          <p:cNvSpPr txBox="1"/>
          <p:nvPr/>
        </p:nvSpPr>
        <p:spPr>
          <a:xfrm>
            <a:off x="150519" y="739382"/>
            <a:ext cx="5647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50546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34486-C98B-0E88-9A88-424BF9D8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B0E796C-171C-9820-56BB-02C36B7BE3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ADD4E-7E04-F8ED-5F34-8AC484B01244}"/>
              </a:ext>
            </a:extLst>
          </p:cNvPr>
          <p:cNvSpPr txBox="1"/>
          <p:nvPr/>
        </p:nvSpPr>
        <p:spPr>
          <a:xfrm>
            <a:off x="256315" y="1758242"/>
            <a:ext cx="971829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Issued once you have been:</a:t>
            </a:r>
          </a:p>
          <a:p>
            <a:r>
              <a:rPr lang="en-US" sz="2400" dirty="0">
                <a:solidFill>
                  <a:srgbClr val="00275C"/>
                </a:solidFill>
              </a:rPr>
              <a:t>-Admitted into your degree program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-We have received a copy of passport, signed Financial Support Form, financial documents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 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Financial Documents: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5C"/>
                </a:solidFill>
              </a:rPr>
              <a:t>Bank statements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5C"/>
                </a:solidFill>
              </a:rPr>
              <a:t>Assistantship award letter</a:t>
            </a:r>
            <a:endParaRPr lang="en-US" sz="2400" dirty="0">
              <a:solidFill>
                <a:srgbClr val="00275C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5C"/>
                </a:solidFill>
                <a:ea typeface="Calibri" panose="020F0502020204030204"/>
                <a:cs typeface="Calibri" panose="020F0502020204030204"/>
              </a:rPr>
              <a:t>Scholarship award letter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 </a:t>
            </a:r>
            <a:endParaRPr lang="en-US" sz="2400" dirty="0">
              <a:solidFill>
                <a:srgbClr val="00275C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20003-056B-C2BC-1E98-11AB2FE8F018}"/>
              </a:ext>
            </a:extLst>
          </p:cNvPr>
          <p:cNvSpPr txBox="1"/>
          <p:nvPr/>
        </p:nvSpPr>
        <p:spPr>
          <a:xfrm>
            <a:off x="256315" y="1072903"/>
            <a:ext cx="5647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I-20</a:t>
            </a:r>
          </a:p>
        </p:txBody>
      </p:sp>
    </p:spTree>
    <p:extLst>
      <p:ext uri="{BB962C8B-B14F-4D97-AF65-F5344CB8AC3E}">
        <p14:creationId xmlns:p14="http://schemas.microsoft.com/office/powerpoint/2010/main" val="114883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5147B-5338-07FB-02DB-32B7FCB5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2BD7910-A56E-5776-AE89-15642BA967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D8E7D-6EB2-BFBC-945B-B60F97EA432D}"/>
              </a:ext>
            </a:extLst>
          </p:cNvPr>
          <p:cNvSpPr txBox="1"/>
          <p:nvPr/>
        </p:nvSpPr>
        <p:spPr>
          <a:xfrm>
            <a:off x="235995" y="2084297"/>
            <a:ext cx="842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275C"/>
                </a:solidFill>
              </a:rPr>
              <a:t>PipelineMT</a:t>
            </a:r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https://pipeline.mtsu.edu/home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endParaRPr lang="en-US" sz="2400">
              <a:solidFill>
                <a:srgbClr val="00275C"/>
              </a:solidFill>
            </a:endParaRPr>
          </a:p>
          <a:p>
            <a:endParaRPr lang="en-US" sz="2400">
              <a:solidFill>
                <a:srgbClr val="0027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470F-39B6-0FA2-C89A-AFE111D28708}"/>
              </a:ext>
            </a:extLst>
          </p:cNvPr>
          <p:cNvSpPr txBox="1"/>
          <p:nvPr/>
        </p:nvSpPr>
        <p:spPr>
          <a:xfrm>
            <a:off x="0" y="792481"/>
            <a:ext cx="7440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Student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F812C-E9AB-088B-DC1F-7EC4351F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08" y="1112333"/>
            <a:ext cx="7408258" cy="44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A039A-03F2-9E27-7A1D-9F304413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577B7FC-F56A-1A17-ECB3-59CF6193C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68291-7F98-291F-0960-A33EBEC21A20}"/>
              </a:ext>
            </a:extLst>
          </p:cNvPr>
          <p:cNvSpPr txBox="1"/>
          <p:nvPr/>
        </p:nvSpPr>
        <p:spPr>
          <a:xfrm>
            <a:off x="304800" y="2070914"/>
            <a:ext cx="842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Email</a:t>
            </a:r>
          </a:p>
          <a:p>
            <a:r>
              <a:rPr lang="en-US" sz="2400">
                <a:solidFill>
                  <a:srgbClr val="00275C"/>
                </a:solidFill>
              </a:rPr>
              <a:t>https://www.mtsu.edu/email/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endParaRPr lang="en-US" sz="2400">
              <a:solidFill>
                <a:srgbClr val="0027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C60E2-14D2-A67D-94F8-3A0081A34B78}"/>
              </a:ext>
            </a:extLst>
          </p:cNvPr>
          <p:cNvSpPr txBox="1"/>
          <p:nvPr/>
        </p:nvSpPr>
        <p:spPr>
          <a:xfrm>
            <a:off x="0" y="831398"/>
            <a:ext cx="7440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Student Account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B9B7D-1ACE-1761-2738-0327F4D2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08" y="1117600"/>
            <a:ext cx="7194232" cy="45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BB49-7650-23E9-4A16-DF1C603C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10CE397-927E-400E-DFAC-EBB2C44AFB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CE256-C152-8E9C-BF14-1004D1A7DB18}"/>
              </a:ext>
            </a:extLst>
          </p:cNvPr>
          <p:cNvSpPr txBox="1"/>
          <p:nvPr/>
        </p:nvSpPr>
        <p:spPr>
          <a:xfrm>
            <a:off x="256315" y="2368777"/>
            <a:ext cx="842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5109E-8B35-9C70-ADE1-A7190F025A97}"/>
              </a:ext>
            </a:extLst>
          </p:cNvPr>
          <p:cNvSpPr txBox="1"/>
          <p:nvPr/>
        </p:nvSpPr>
        <p:spPr>
          <a:xfrm>
            <a:off x="251738" y="766991"/>
            <a:ext cx="8847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Graduate Assistantship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4D494-5046-2373-680B-9D7D1F8CC900}"/>
              </a:ext>
            </a:extLst>
          </p:cNvPr>
          <p:cNvSpPr txBox="1"/>
          <p:nvPr/>
        </p:nvSpPr>
        <p:spPr>
          <a:xfrm>
            <a:off x="247874" y="2121468"/>
            <a:ext cx="475010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ea typeface="+mn-lt"/>
                <a:cs typeface="+mn-lt"/>
              </a:rPr>
              <a:t>https://www.mtsu.edu/graduate/funding/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Apply early!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Individual application for each position,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you may apply to more than one</a:t>
            </a:r>
            <a:endParaRPr lang="en-US" dirty="0"/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Contact individual office(s) for status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3600" dirty="0">
                <a:ea typeface="Calibri" panose="020F0502020204030204"/>
                <a:cs typeface="Calibri" panose="020F0502020204030204"/>
              </a:rPr>
              <a:t>Student-driven process!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E94CEB-7827-23B8-1F2A-7D38C799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563" y="1709403"/>
            <a:ext cx="7072648" cy="39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A407-4059-BD5B-F062-A0528C9F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6E9D17E-C9AC-2CC7-6B1A-4646A33C8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F2EBF-8DC4-64CD-00C0-4F231725D921}"/>
              </a:ext>
            </a:extLst>
          </p:cNvPr>
          <p:cNvSpPr txBox="1"/>
          <p:nvPr/>
        </p:nvSpPr>
        <p:spPr>
          <a:xfrm>
            <a:off x="256315" y="2368777"/>
            <a:ext cx="842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DA631B-AD47-33C9-2E7E-90894D56DF46}"/>
              </a:ext>
            </a:extLst>
          </p:cNvPr>
          <p:cNvSpPr txBox="1"/>
          <p:nvPr/>
        </p:nvSpPr>
        <p:spPr>
          <a:xfrm>
            <a:off x="45299" y="809921"/>
            <a:ext cx="8847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</a:t>
            </a:r>
            <a:r>
              <a:rPr lang="en-US" sz="4800"/>
              <a:t>Immunizations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8716C-B97E-430A-F500-1B899D6BD7B5}"/>
              </a:ext>
            </a:extLst>
          </p:cNvPr>
          <p:cNvSpPr txBox="1"/>
          <p:nvPr/>
        </p:nvSpPr>
        <p:spPr>
          <a:xfrm>
            <a:off x="256315" y="1951672"/>
            <a:ext cx="444631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All F-1 students must complete the immunization requirement</a:t>
            </a:r>
          </a:p>
          <a:p>
            <a:endParaRPr lang="en-US"/>
          </a:p>
          <a:p>
            <a:r>
              <a:rPr lang="en-US"/>
              <a:t>You must complete the immunization requirement to enroll full-time and live on campus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/>
              <a:t>Follow instructions on the Student Health Services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A83FF-5F69-7C75-C290-CDE2E218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217" y="1097279"/>
            <a:ext cx="6375566" cy="43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F1C0-3827-CE52-50DE-FEF8E710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5CA6C52-7FF2-3E27-9131-3EEBA5C29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1009E-0CC8-EC58-9209-DE1B162CABEB}"/>
              </a:ext>
            </a:extLst>
          </p:cNvPr>
          <p:cNvSpPr txBox="1"/>
          <p:nvPr/>
        </p:nvSpPr>
        <p:spPr>
          <a:xfrm>
            <a:off x="256315" y="1836422"/>
            <a:ext cx="985551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275C"/>
                </a:solidFill>
              </a:rPr>
              <a:t>On Campus:</a:t>
            </a:r>
            <a:r>
              <a:rPr lang="en-US" sz="2400">
                <a:solidFill>
                  <a:srgbClr val="00275C"/>
                </a:solidFill>
                <a:hlinkClick r:id="rId4"/>
              </a:rPr>
              <a:t>https://www.mtsu.edu/living-on-campus/</a:t>
            </a:r>
            <a:endParaRPr lang="en-US"/>
          </a:p>
          <a:p>
            <a:r>
              <a:rPr lang="en-US" sz="2400">
                <a:solidFill>
                  <a:srgbClr val="00275C"/>
                </a:solidFill>
                <a:ea typeface="Calibri"/>
                <a:cs typeface="Calibri"/>
              </a:rPr>
              <a:t>You are not required to live on campus</a:t>
            </a:r>
          </a:p>
          <a:p>
            <a:r>
              <a:rPr lang="en-US" sz="2400">
                <a:solidFill>
                  <a:srgbClr val="00275C"/>
                </a:solidFill>
                <a:ea typeface="Calibri"/>
                <a:cs typeface="Calibri"/>
              </a:rPr>
              <a:t>Apply early as housing fills up fast</a:t>
            </a:r>
          </a:p>
          <a:p>
            <a:r>
              <a:rPr lang="en-US" sz="2400">
                <a:solidFill>
                  <a:srgbClr val="00275C"/>
                </a:solidFill>
                <a:ea typeface="Calibri"/>
                <a:cs typeface="Calibri"/>
              </a:rPr>
              <a:t>Immunizations required</a:t>
            </a:r>
          </a:p>
          <a:p>
            <a:endParaRPr lang="en-US" sz="2400">
              <a:solidFill>
                <a:srgbClr val="00275C"/>
              </a:solidFill>
            </a:endParaRPr>
          </a:p>
          <a:p>
            <a:r>
              <a:rPr lang="en-US" sz="2400">
                <a:solidFill>
                  <a:srgbClr val="00275C"/>
                </a:solidFill>
              </a:rPr>
              <a:t>Off Campus:</a:t>
            </a:r>
            <a:r>
              <a:rPr lang="en-US" sz="2400">
                <a:solidFill>
                  <a:srgbClr val="00275C"/>
                </a:solidFill>
                <a:hlinkClick r:id="rId5"/>
              </a:rPr>
              <a:t>https://offcampushousing.mtsu.edu/listing</a:t>
            </a:r>
            <a:r>
              <a:rPr lang="en-US" sz="2400">
                <a:solidFill>
                  <a:srgbClr val="00275C"/>
                </a:solidFill>
              </a:rPr>
              <a:t> </a:t>
            </a:r>
          </a:p>
          <a:p>
            <a:r>
              <a:rPr lang="en-US" sz="2400">
                <a:solidFill>
                  <a:srgbClr val="00275C"/>
                </a:solidFill>
                <a:ea typeface="Calibri"/>
                <a:cs typeface="Calibri"/>
              </a:rPr>
              <a:t>Many options available</a:t>
            </a:r>
          </a:p>
          <a:p>
            <a:r>
              <a:rPr lang="en-US" sz="2400">
                <a:solidFill>
                  <a:srgbClr val="00275C"/>
                </a:solidFill>
                <a:ea typeface="Calibri"/>
                <a:cs typeface="Calibri"/>
              </a:rPr>
              <a:t>Student-driven – our office is unable to assist with housing</a:t>
            </a:r>
          </a:p>
          <a:p>
            <a:endParaRPr lang="en-US" sz="240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400" b="1">
                <a:solidFill>
                  <a:srgbClr val="00275C"/>
                </a:solidFill>
                <a:ea typeface="Calibri"/>
                <a:cs typeface="Calibri"/>
              </a:rPr>
              <a:t>YOU ARE RESPONSIBLE FOR THE HOUSING CONTRACT YOU SIGN!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8C2E-DB6D-E534-3E56-307DF7C4B474}"/>
              </a:ext>
            </a:extLst>
          </p:cNvPr>
          <p:cNvSpPr txBox="1"/>
          <p:nvPr/>
        </p:nvSpPr>
        <p:spPr>
          <a:xfrm>
            <a:off x="259824" y="876750"/>
            <a:ext cx="8847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Housing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016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0F103-7EA7-3186-F0AC-4299DEBD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1B2EFF9-B639-DD57-D800-7EECEFEAB4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BAAD6-1671-2B87-0BAD-C87FDCC6EF77}"/>
              </a:ext>
            </a:extLst>
          </p:cNvPr>
          <p:cNvSpPr txBox="1"/>
          <p:nvPr/>
        </p:nvSpPr>
        <p:spPr>
          <a:xfrm>
            <a:off x="301597" y="1494353"/>
            <a:ext cx="1158036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1" dirty="0">
                <a:solidFill>
                  <a:srgbClr val="00275C"/>
                </a:solidFill>
                <a:ea typeface="Calibri"/>
                <a:cs typeface="Calibri"/>
              </a:rPr>
              <a:t>Required for all F-1 students</a:t>
            </a:r>
          </a:p>
          <a:p>
            <a:r>
              <a:rPr lang="en-US" sz="2000" dirty="0">
                <a:solidFill>
                  <a:srgbClr val="00275C"/>
                </a:solidFill>
              </a:rPr>
              <a:t>International Orientation Webinars - https://intered.mtsu.edu/webinars/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0275C"/>
                </a:solidFill>
              </a:rPr>
              <a:t>Orientation Quiz</a:t>
            </a:r>
          </a:p>
          <a:p>
            <a:endParaRPr lang="en-US" sz="2000" dirty="0">
              <a:solidFill>
                <a:srgbClr val="00275C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00275C"/>
                </a:solidFill>
                <a:ea typeface="Calibri" panose="020F0502020204030204"/>
                <a:cs typeface="Calibri" panose="020F0502020204030204"/>
              </a:rPr>
              <a:t>Upcoming webinar schedule can be found in the </a:t>
            </a:r>
          </a:p>
          <a:p>
            <a:r>
              <a:rPr lang="en-US" sz="2000" dirty="0">
                <a:solidFill>
                  <a:srgbClr val="00275C"/>
                </a:solidFill>
                <a:ea typeface="Calibri" panose="020F0502020204030204"/>
                <a:cs typeface="Calibri" panose="020F0502020204030204"/>
              </a:rPr>
              <a:t>Events and Activities section:</a:t>
            </a:r>
          </a:p>
          <a:p>
            <a:endParaRPr lang="en-US" sz="2000" dirty="0">
              <a:solidFill>
                <a:srgbClr val="00275C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00275C"/>
                </a:solidFill>
                <a:ea typeface="Calibri" panose="020F0502020204030204"/>
                <a:cs typeface="Calibri" panose="020F0502020204030204"/>
              </a:rPr>
              <a:t>Orientation Session #1: 28 Jul 2026 – 8:00 CST</a:t>
            </a:r>
          </a:p>
          <a:p>
            <a:r>
              <a:rPr lang="en-US" sz="2000" dirty="0">
                <a:solidFill>
                  <a:srgbClr val="00275C"/>
                </a:solidFill>
                <a:ea typeface="Calibri" panose="020F0502020204030204"/>
                <a:cs typeface="Calibri" panose="020F0502020204030204"/>
              </a:rPr>
              <a:t>Orientation Session #2: 18 Aug 2026 – 8:00 CST</a:t>
            </a:r>
          </a:p>
          <a:p>
            <a:endParaRPr lang="en-US" sz="2000" dirty="0">
              <a:solidFill>
                <a:srgbClr val="00275C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000" b="1" dirty="0">
              <a:solidFill>
                <a:srgbClr val="00275C"/>
              </a:solidFill>
              <a:ea typeface="Calibri"/>
              <a:cs typeface="Calibri"/>
            </a:endParaRPr>
          </a:p>
          <a:p>
            <a:r>
              <a:rPr lang="en-US" sz="2000" b="1" dirty="0">
                <a:solidFill>
                  <a:srgbClr val="00275C"/>
                </a:solidFill>
              </a:rPr>
              <a:t>All F-1 students must complete this requirement. A registration hold will prevent you from adding to, or changing your schedule if not completed by the hold date</a:t>
            </a:r>
            <a:endParaRPr lang="en-US" sz="2000" b="1" dirty="0">
              <a:solidFill>
                <a:srgbClr val="00275C"/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rgbClr val="0027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A0958-3ACE-1CB7-41BC-1027ED93BDBF}"/>
              </a:ext>
            </a:extLst>
          </p:cNvPr>
          <p:cNvSpPr txBox="1"/>
          <p:nvPr/>
        </p:nvSpPr>
        <p:spPr>
          <a:xfrm>
            <a:off x="240067" y="857305"/>
            <a:ext cx="1184190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International Orientation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A1F05E-8628-CD70-82FF-E17ED79F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95" y="2463548"/>
            <a:ext cx="4669254" cy="23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39BFA88C2CD44BFE7DF05BDE38CC1" ma:contentTypeVersion="8" ma:contentTypeDescription="Create a new document." ma:contentTypeScope="" ma:versionID="fce1a8c94f52f059e73cd9c120611f4f">
  <xsd:schema xmlns:xsd="http://www.w3.org/2001/XMLSchema" xmlns:xs="http://www.w3.org/2001/XMLSchema" xmlns:p="http://schemas.microsoft.com/office/2006/metadata/properties" xmlns:ns2="7120e379-4073-43d6-8e2d-16eb186b29ab" targetNamespace="http://schemas.microsoft.com/office/2006/metadata/properties" ma:root="true" ma:fieldsID="9e6dc959108a8c284e48c17a9f5cb2b2" ns2:_="">
    <xsd:import namespace="7120e379-4073-43d6-8e2d-16eb186b2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0e379-4073-43d6-8e2d-16eb186b2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4F7AE-3132-400F-9677-CFB55D8A50AF}">
  <ds:schemaRefs>
    <ds:schemaRef ds:uri="7120e379-4073-43d6-8e2d-16eb186b29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777989-68BA-43C9-8FBA-B8CC53C0ED21}">
  <ds:schemaRefs>
    <ds:schemaRef ds:uri="7120e379-4073-43d6-8e2d-16eb186b29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A892F1-102B-44DF-9A86-487BEB3B3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1241</Words>
  <Application>Microsoft Office PowerPoint</Application>
  <PresentationFormat>Widescreen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Heavy</vt:lpstr>
      <vt:lpstr>Avenir Medium</vt:lpstr>
      <vt:lpstr>Calibri</vt:lpstr>
      <vt:lpstr>Calibri Light</vt:lpstr>
      <vt:lpstr>Office Theme</vt:lpstr>
      <vt:lpstr>Next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Felisia Griner</cp:lastModifiedBy>
  <cp:revision>47</cp:revision>
  <dcterms:created xsi:type="dcterms:W3CDTF">2020-09-10T13:30:40Z</dcterms:created>
  <dcterms:modified xsi:type="dcterms:W3CDTF">2026-04-27T19:01:33Z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0x010100F2F39BFA88C2CD44BFE7DF05BDE38CC1</vt:lpwstr>
  </property>
</Properties>
</file>