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24"/>
  </p:notesMasterIdLst>
  <p:sldIdLst>
    <p:sldId id="256" r:id="rId2"/>
    <p:sldId id="262" r:id="rId3"/>
    <p:sldId id="257" r:id="rId4"/>
    <p:sldId id="268" r:id="rId5"/>
    <p:sldId id="264" r:id="rId6"/>
    <p:sldId id="258" r:id="rId7"/>
    <p:sldId id="291" r:id="rId8"/>
    <p:sldId id="292" r:id="rId9"/>
    <p:sldId id="259" r:id="rId10"/>
    <p:sldId id="260" r:id="rId11"/>
    <p:sldId id="293" r:id="rId12"/>
    <p:sldId id="261" r:id="rId13"/>
    <p:sldId id="263" r:id="rId14"/>
    <p:sldId id="267" r:id="rId15"/>
    <p:sldId id="273" r:id="rId16"/>
    <p:sldId id="274" r:id="rId17"/>
    <p:sldId id="272" r:id="rId18"/>
    <p:sldId id="299" r:id="rId19"/>
    <p:sldId id="300" r:id="rId20"/>
    <p:sldId id="301" r:id="rId21"/>
    <p:sldId id="303"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40"/>
    <p:restoredTop sz="78664" autoAdjust="0"/>
  </p:normalViewPr>
  <p:slideViewPr>
    <p:cSldViewPr snapToGrid="0" snapToObjects="1">
      <p:cViewPr varScale="1">
        <p:scale>
          <a:sx n="87" d="100"/>
          <a:sy n="87"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0539C-5E46-4318-BDFF-797EC52BF0EF}" type="datetimeFigureOut">
              <a:rPr lang="en-US" smtClean="0"/>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DD086-DC44-4754-9F67-26B1A4E83041}" type="slidenum">
              <a:rPr lang="en-US" smtClean="0"/>
              <a:t>‹#›</a:t>
            </a:fld>
            <a:endParaRPr lang="en-US"/>
          </a:p>
        </p:txBody>
      </p:sp>
    </p:spTree>
    <p:extLst>
      <p:ext uri="{BB962C8B-B14F-4D97-AF65-F5344CB8AC3E}">
        <p14:creationId xmlns:p14="http://schemas.microsoft.com/office/powerpoint/2010/main" val="59868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DD086-DC44-4754-9F67-26B1A4E83041}" type="slidenum">
              <a:rPr lang="en-US" smtClean="0"/>
              <a:t>6</a:t>
            </a:fld>
            <a:endParaRPr lang="en-US"/>
          </a:p>
        </p:txBody>
      </p:sp>
    </p:spTree>
    <p:extLst>
      <p:ext uri="{BB962C8B-B14F-4D97-AF65-F5344CB8AC3E}">
        <p14:creationId xmlns:p14="http://schemas.microsoft.com/office/powerpoint/2010/main" val="3454393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B19BF-2A90-4681-D4CA-B122FC9758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DD119-40AF-D044-C048-D984BF562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BA681-0F73-FF44-85A1-F19FDBAEA8DE}"/>
              </a:ext>
            </a:extLst>
          </p:cNvPr>
          <p:cNvSpPr>
            <a:spLocks noGrp="1"/>
          </p:cNvSpPr>
          <p:nvPr>
            <p:ph type="body" idx="1"/>
          </p:nvPr>
        </p:nvSpPr>
        <p:spPr/>
        <p:txBody>
          <a:bodyPr/>
          <a:lstStyle/>
          <a:p>
            <a:r>
              <a:rPr lang="en-US" dirty="0"/>
              <a:t>Entirely New Slide</a:t>
            </a:r>
          </a:p>
        </p:txBody>
      </p:sp>
      <p:sp>
        <p:nvSpPr>
          <p:cNvPr id="4" name="Slide Number Placeholder 3">
            <a:extLst>
              <a:ext uri="{FF2B5EF4-FFF2-40B4-BE49-F238E27FC236}">
                <a16:creationId xmlns:a16="http://schemas.microsoft.com/office/drawing/2014/main" id="{ED7F2F38-1B84-00B2-4D2F-544D833E3387}"/>
              </a:ext>
            </a:extLst>
          </p:cNvPr>
          <p:cNvSpPr>
            <a:spLocks noGrp="1"/>
          </p:cNvSpPr>
          <p:nvPr>
            <p:ph type="sldNum" sz="quarter" idx="5"/>
          </p:nvPr>
        </p:nvSpPr>
        <p:spPr/>
        <p:txBody>
          <a:bodyPr/>
          <a:lstStyle/>
          <a:p>
            <a:fld id="{98CDD086-DC44-4754-9F67-26B1A4E83041}" type="slidenum">
              <a:rPr lang="en-US" smtClean="0"/>
              <a:t>21</a:t>
            </a:fld>
            <a:endParaRPr lang="en-US"/>
          </a:p>
        </p:txBody>
      </p:sp>
    </p:spTree>
    <p:extLst>
      <p:ext uri="{BB962C8B-B14F-4D97-AF65-F5344CB8AC3E}">
        <p14:creationId xmlns:p14="http://schemas.microsoft.com/office/powerpoint/2010/main" val="215769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3915451e8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23915451e8d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8" name="Google Shape;448;g23915451e8d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New Slide </a:t>
            </a:r>
            <a:r>
              <a:rPr lang="en-US" dirty="0" err="1"/>
              <a:t>Altogather</a:t>
            </a:r>
            <a:r>
              <a:rPr lang="en-US" dirty="0"/>
              <a:t> </a:t>
            </a:r>
          </a:p>
        </p:txBody>
      </p:sp>
      <p:sp>
        <p:nvSpPr>
          <p:cNvPr id="4" name="Slide Number Placeholder 3"/>
          <p:cNvSpPr>
            <a:spLocks noGrp="1"/>
          </p:cNvSpPr>
          <p:nvPr>
            <p:ph type="sldNum" sz="quarter" idx="5"/>
          </p:nvPr>
        </p:nvSpPr>
        <p:spPr/>
        <p:txBody>
          <a:bodyPr/>
          <a:lstStyle/>
          <a:p>
            <a:fld id="{98CDD086-DC44-4754-9F67-26B1A4E83041}" type="slidenum">
              <a:rPr lang="en-US" smtClean="0"/>
              <a:t>7</a:t>
            </a:fld>
            <a:endParaRPr lang="en-US"/>
          </a:p>
        </p:txBody>
      </p:sp>
    </p:spTree>
    <p:extLst>
      <p:ext uri="{BB962C8B-B14F-4D97-AF65-F5344CB8AC3E}">
        <p14:creationId xmlns:p14="http://schemas.microsoft.com/office/powerpoint/2010/main" val="359062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new slide</a:t>
            </a:r>
          </a:p>
        </p:txBody>
      </p:sp>
      <p:sp>
        <p:nvSpPr>
          <p:cNvPr id="4" name="Slide Number Placeholder 3"/>
          <p:cNvSpPr>
            <a:spLocks noGrp="1"/>
          </p:cNvSpPr>
          <p:nvPr>
            <p:ph type="sldNum" sz="quarter" idx="5"/>
          </p:nvPr>
        </p:nvSpPr>
        <p:spPr/>
        <p:txBody>
          <a:bodyPr/>
          <a:lstStyle/>
          <a:p>
            <a:fld id="{98CDD086-DC44-4754-9F67-26B1A4E83041}" type="slidenum">
              <a:rPr lang="en-US" smtClean="0"/>
              <a:t>8</a:t>
            </a:fld>
            <a:endParaRPr lang="en-US"/>
          </a:p>
        </p:txBody>
      </p:sp>
    </p:spTree>
    <p:extLst>
      <p:ext uri="{BB962C8B-B14F-4D97-AF65-F5344CB8AC3E}">
        <p14:creationId xmlns:p14="http://schemas.microsoft.com/office/powerpoint/2010/main" val="348080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latin typeface="Calibri" panose="020F0502020204030204" pitchFamily="34" charset="0"/>
                <a:ea typeface="Calibri" panose="020F0502020204030204" pitchFamily="34" charset="0"/>
                <a:cs typeface="Calibri" panose="020F0502020204030204" pitchFamily="34" charset="0"/>
              </a:rPr>
              <a:t>Strict Academic Deadlines:</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Professors expect all assignments</a:t>
            </a:r>
            <a:r>
              <a:rPr lang="en-US" sz="2000" b="0" dirty="0">
                <a:latin typeface="Calibri" panose="020F0502020204030204" pitchFamily="34" charset="0"/>
                <a:ea typeface="Calibri" panose="020F0502020204030204" pitchFamily="34" charset="0"/>
                <a:cs typeface="Calibri" panose="020F0502020204030204" pitchFamily="34" charset="0"/>
              </a:rPr>
              <a:t>, projects, and papers to be submitted on or before the due date.</a:t>
            </a:r>
            <a:br>
              <a:rPr lang="en-US" sz="2000" b="0" dirty="0">
                <a:latin typeface="Calibri" panose="020F0502020204030204" pitchFamily="34" charset="0"/>
                <a:ea typeface="Calibri" panose="020F0502020204030204" pitchFamily="34" charset="0"/>
                <a:cs typeface="Calibri" panose="020F0502020204030204" pitchFamily="34" charset="0"/>
              </a:rPr>
            </a:br>
            <a:r>
              <a:rPr lang="en-US" sz="2000" b="0" dirty="0">
                <a:latin typeface="Calibri" panose="020F0502020204030204" pitchFamily="34" charset="0"/>
                <a:ea typeface="Calibri" panose="020F0502020204030204" pitchFamily="34" charset="0"/>
                <a:cs typeface="Calibri" panose="020F0502020204030204" pitchFamily="34" charset="0"/>
              </a:rPr>
              <a:t>Extensions are rarely granted unless requested well in advance and with a valid reason.</a:t>
            </a:r>
            <a:br>
              <a:rPr lang="en-US" sz="2000" b="0" dirty="0">
                <a:latin typeface="Calibri" panose="020F0502020204030204" pitchFamily="34" charset="0"/>
                <a:ea typeface="Calibri" panose="020F0502020204030204" pitchFamily="34" charset="0"/>
                <a:cs typeface="Calibri" panose="020F0502020204030204" pitchFamily="34" charset="0"/>
              </a:rPr>
            </a:br>
            <a:r>
              <a:rPr lang="en-US" sz="2000" b="0" i="1" dirty="0">
                <a:latin typeface="Calibri" panose="020F0502020204030204" pitchFamily="34" charset="0"/>
                <a:ea typeface="Calibri" panose="020F0502020204030204" pitchFamily="34" charset="0"/>
                <a:cs typeface="Calibri" panose="020F0502020204030204" pitchFamily="34" charset="0"/>
              </a:rPr>
              <a:t>Tip:</a:t>
            </a:r>
            <a:r>
              <a:rPr lang="en-US" sz="2000" b="0" dirty="0">
                <a:latin typeface="Calibri" panose="020F0502020204030204" pitchFamily="34" charset="0"/>
                <a:ea typeface="Calibri" panose="020F0502020204030204" pitchFamily="34" charset="0"/>
                <a:cs typeface="Calibri" panose="020F0502020204030204" pitchFamily="34" charset="0"/>
              </a:rPr>
              <a:t> Submitting work early shows responsibility and builds a positive impression with professors.</a:t>
            </a:r>
          </a:p>
          <a:p>
            <a:endParaRPr lang="en-US" sz="2000" b="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Precision in Schedules:</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Classes, appointments, and meetings </a:t>
            </a:r>
            <a:r>
              <a:rPr lang="en-US" sz="2000" b="0" dirty="0">
                <a:latin typeface="Calibri" panose="020F0502020204030204" pitchFamily="34" charset="0"/>
                <a:ea typeface="Calibri" panose="020F0502020204030204" pitchFamily="34" charset="0"/>
                <a:cs typeface="Calibri" panose="020F0502020204030204" pitchFamily="34" charset="0"/>
              </a:rPr>
              <a:t>usually start and end exactly on time. Arriving late, leaving early, or skipping sessions can affect participation grades and reputation. Some professors lock the door once the lecture starts or deduct marks for tardiness.</a:t>
            </a:r>
          </a:p>
          <a:p>
            <a:endParaRPr lang="en-US" sz="2000" b="0" dirty="0">
              <a:latin typeface="Calibri" panose="020F0502020204030204" pitchFamily="34" charset="0"/>
              <a:ea typeface="Calibri" panose="020F0502020204030204" pitchFamily="34" charset="0"/>
              <a:cs typeface="Calibri" panose="020F0502020204030204" pitchFamily="34" charset="0"/>
            </a:endParaRPr>
          </a:p>
          <a:p>
            <a:r>
              <a:rPr lang="en-US" sz="2000" b="1" dirty="0"/>
              <a:t>Planning &amp; Time Management:</a:t>
            </a:r>
            <a:br>
              <a:rPr lang="en-US" sz="2000" dirty="0"/>
            </a:br>
            <a:r>
              <a:rPr lang="en-US" sz="2000" b="0" dirty="0">
                <a:latin typeface="Calibri" panose="020F0502020204030204" pitchFamily="34" charset="0"/>
                <a:ea typeface="Calibri" panose="020F0502020204030204" pitchFamily="34" charset="0"/>
                <a:cs typeface="Calibri" panose="020F0502020204030204" pitchFamily="34" charset="0"/>
              </a:rPr>
              <a:t>Most students use digital planners, calendar apps (Google Calendar, Notion, Outlook) or to-do lists to stay organized.</a:t>
            </a:r>
            <a:br>
              <a:rPr lang="en-US" sz="2000" b="0" dirty="0">
                <a:latin typeface="Calibri" panose="020F0502020204030204" pitchFamily="34" charset="0"/>
                <a:ea typeface="Calibri" panose="020F0502020204030204" pitchFamily="34" charset="0"/>
                <a:cs typeface="Calibri" panose="020F0502020204030204" pitchFamily="34" charset="0"/>
              </a:rPr>
            </a:br>
            <a:r>
              <a:rPr lang="en-US" sz="2000" b="0" dirty="0">
                <a:latin typeface="Calibri" panose="020F0502020204030204" pitchFamily="34" charset="0"/>
                <a:ea typeface="Calibri" panose="020F0502020204030204" pitchFamily="34" charset="0"/>
                <a:cs typeface="Calibri" panose="020F0502020204030204" pitchFamily="34" charset="0"/>
              </a:rPr>
              <a:t>Managing multiple responsibilities classes, part-time work, study sessions, and errands  requires good scheduling habits.</a:t>
            </a:r>
          </a:p>
          <a:p>
            <a:endParaRPr lang="en-US" sz="2000" b="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Cultural Adjustment:</a:t>
            </a:r>
            <a:br>
              <a:rPr lang="en-US" sz="2000" b="1" dirty="0">
                <a:latin typeface="Calibri" panose="020F0502020204030204" pitchFamily="34" charset="0"/>
                <a:ea typeface="Calibri" panose="020F0502020204030204" pitchFamily="34" charset="0"/>
                <a:cs typeface="Calibri" panose="020F0502020204030204" pitchFamily="34" charset="0"/>
              </a:rPr>
            </a:br>
            <a:r>
              <a:rPr lang="en-US" sz="2000" b="0" dirty="0">
                <a:latin typeface="Calibri" panose="020F0502020204030204" pitchFamily="34" charset="0"/>
                <a:ea typeface="Calibri" panose="020F0502020204030204" pitchFamily="34" charset="0"/>
                <a:cs typeface="Calibri" panose="020F0502020204030204" pitchFamily="34" charset="0"/>
              </a:rPr>
              <a:t>In many countries (like India), “on the way” may mean a flexible timeline, but in the U.S., it usually means you are literally on your way.</a:t>
            </a:r>
            <a:br>
              <a:rPr lang="en-US" sz="2000" b="0" dirty="0">
                <a:latin typeface="Calibri" panose="020F0502020204030204" pitchFamily="34" charset="0"/>
                <a:ea typeface="Calibri" panose="020F0502020204030204" pitchFamily="34" charset="0"/>
                <a:cs typeface="Calibri" panose="020F0502020204030204" pitchFamily="34" charset="0"/>
              </a:rPr>
            </a:br>
            <a:r>
              <a:rPr lang="en-US" sz="2000" b="0" dirty="0">
                <a:latin typeface="Calibri" panose="020F0502020204030204" pitchFamily="34" charset="0"/>
                <a:ea typeface="Calibri" panose="020F0502020204030204" pitchFamily="34" charset="0"/>
                <a:cs typeface="Calibri" panose="020F0502020204030204" pitchFamily="34" charset="0"/>
              </a:rPr>
              <a:t>Over time, adapting to punctuality helps students gain credibility and trust both academically and professionally.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Balance &amp; Prioritization:</a:t>
            </a:r>
            <a:br>
              <a:rPr lang="en-US" sz="2000" dirty="0"/>
            </a:br>
            <a:r>
              <a:rPr lang="en-US" sz="2000" dirty="0"/>
              <a:t>American </a:t>
            </a:r>
            <a:r>
              <a:rPr lang="en-US" sz="2000" b="0" dirty="0"/>
              <a:t>culture emphasizes balancing academic work, jobs, and social commitments efficiently. Students quickly learn to “prioritize tasks”, meet goals, and avoid last-minute stress.</a:t>
            </a:r>
          </a:p>
          <a:p>
            <a:endParaRPr lang="en-US" sz="20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8CDD086-DC44-4754-9F67-26B1A4E83041}" type="slidenum">
              <a:rPr lang="en-US" smtClean="0"/>
              <a:t>9</a:t>
            </a:fld>
            <a:endParaRPr lang="en-US"/>
          </a:p>
        </p:txBody>
      </p:sp>
    </p:spTree>
    <p:extLst>
      <p:ext uri="{BB962C8B-B14F-4D97-AF65-F5344CB8AC3E}">
        <p14:creationId xmlns:p14="http://schemas.microsoft.com/office/powerpoint/2010/main" val="345514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Entirely New Slide</a:t>
            </a:r>
          </a:p>
        </p:txBody>
      </p:sp>
      <p:sp>
        <p:nvSpPr>
          <p:cNvPr id="4" name="Slide Number Placeholder 3"/>
          <p:cNvSpPr>
            <a:spLocks noGrp="1"/>
          </p:cNvSpPr>
          <p:nvPr>
            <p:ph type="sldNum" sz="quarter" idx="5"/>
          </p:nvPr>
        </p:nvSpPr>
        <p:spPr/>
        <p:txBody>
          <a:bodyPr/>
          <a:lstStyle/>
          <a:p>
            <a:fld id="{98CDD086-DC44-4754-9F67-26B1A4E83041}" type="slidenum">
              <a:rPr lang="en-US" smtClean="0"/>
              <a:t>11</a:t>
            </a:fld>
            <a:endParaRPr lang="en-US"/>
          </a:p>
        </p:txBody>
      </p:sp>
    </p:spTree>
    <p:extLst>
      <p:ext uri="{BB962C8B-B14F-4D97-AF65-F5344CB8AC3E}">
        <p14:creationId xmlns:p14="http://schemas.microsoft.com/office/powerpoint/2010/main" val="161734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CDD086-DC44-4754-9F67-26B1A4E83041}" type="slidenum">
              <a:rPr lang="en-US" smtClean="0"/>
              <a:t>17</a:t>
            </a:fld>
            <a:endParaRPr lang="en-US"/>
          </a:p>
        </p:txBody>
      </p:sp>
    </p:spTree>
    <p:extLst>
      <p:ext uri="{BB962C8B-B14F-4D97-AF65-F5344CB8AC3E}">
        <p14:creationId xmlns:p14="http://schemas.microsoft.com/office/powerpoint/2010/main" val="55851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Completely New Slide</a:t>
            </a:r>
          </a:p>
        </p:txBody>
      </p:sp>
      <p:sp>
        <p:nvSpPr>
          <p:cNvPr id="4" name="Slide Number Placeholder 3"/>
          <p:cNvSpPr>
            <a:spLocks noGrp="1"/>
          </p:cNvSpPr>
          <p:nvPr>
            <p:ph type="sldNum" sz="quarter" idx="5"/>
          </p:nvPr>
        </p:nvSpPr>
        <p:spPr/>
        <p:txBody>
          <a:bodyPr/>
          <a:lstStyle/>
          <a:p>
            <a:fld id="{98CDD086-DC44-4754-9F67-26B1A4E83041}" type="slidenum">
              <a:rPr lang="en-US" smtClean="0"/>
              <a:t>18</a:t>
            </a:fld>
            <a:endParaRPr lang="en-US"/>
          </a:p>
        </p:txBody>
      </p:sp>
    </p:spTree>
    <p:extLst>
      <p:ext uri="{BB962C8B-B14F-4D97-AF65-F5344CB8AC3E}">
        <p14:creationId xmlns:p14="http://schemas.microsoft.com/office/powerpoint/2010/main" val="155085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28C67-11DB-BCC9-3D26-751910DDC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29B3B-6E65-F955-C86E-BE03F4C6F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9C26D2-AEBB-775E-FB68-D9AD94B92800}"/>
              </a:ext>
            </a:extLst>
          </p:cNvPr>
          <p:cNvSpPr>
            <a:spLocks noGrp="1"/>
          </p:cNvSpPr>
          <p:nvPr>
            <p:ph type="body" idx="1"/>
          </p:nvPr>
        </p:nvSpPr>
        <p:spPr/>
        <p:txBody>
          <a:bodyPr/>
          <a:lstStyle/>
          <a:p>
            <a:r>
              <a:rPr lang="en-US" dirty="0"/>
              <a:t>Entirely New Slide</a:t>
            </a:r>
          </a:p>
        </p:txBody>
      </p:sp>
      <p:sp>
        <p:nvSpPr>
          <p:cNvPr id="4" name="Slide Number Placeholder 3">
            <a:extLst>
              <a:ext uri="{FF2B5EF4-FFF2-40B4-BE49-F238E27FC236}">
                <a16:creationId xmlns:a16="http://schemas.microsoft.com/office/drawing/2014/main" id="{8153E286-BBDC-DF69-BADF-17B109ED23CC}"/>
              </a:ext>
            </a:extLst>
          </p:cNvPr>
          <p:cNvSpPr>
            <a:spLocks noGrp="1"/>
          </p:cNvSpPr>
          <p:nvPr>
            <p:ph type="sldNum" sz="quarter" idx="5"/>
          </p:nvPr>
        </p:nvSpPr>
        <p:spPr/>
        <p:txBody>
          <a:bodyPr/>
          <a:lstStyle/>
          <a:p>
            <a:fld id="{98CDD086-DC44-4754-9F67-26B1A4E83041}" type="slidenum">
              <a:rPr lang="en-US" smtClean="0"/>
              <a:t>19</a:t>
            </a:fld>
            <a:endParaRPr lang="en-US"/>
          </a:p>
        </p:txBody>
      </p:sp>
    </p:spTree>
    <p:extLst>
      <p:ext uri="{BB962C8B-B14F-4D97-AF65-F5344CB8AC3E}">
        <p14:creationId xmlns:p14="http://schemas.microsoft.com/office/powerpoint/2010/main" val="150649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46F26-7944-1132-3836-BC8506479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0AC74-F189-EE98-2FE9-2A3B93821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A9C2BA-DDAD-1312-BF30-D801A1A74A22}"/>
              </a:ext>
            </a:extLst>
          </p:cNvPr>
          <p:cNvSpPr>
            <a:spLocks noGrp="1"/>
          </p:cNvSpPr>
          <p:nvPr>
            <p:ph type="body" idx="1"/>
          </p:nvPr>
        </p:nvSpPr>
        <p:spPr/>
        <p:txBody>
          <a:bodyPr/>
          <a:lstStyle/>
          <a:p>
            <a:r>
              <a:rPr lang="en-US" dirty="0"/>
              <a:t>Entirely New Slide</a:t>
            </a:r>
          </a:p>
        </p:txBody>
      </p:sp>
      <p:sp>
        <p:nvSpPr>
          <p:cNvPr id="4" name="Slide Number Placeholder 3">
            <a:extLst>
              <a:ext uri="{FF2B5EF4-FFF2-40B4-BE49-F238E27FC236}">
                <a16:creationId xmlns:a16="http://schemas.microsoft.com/office/drawing/2014/main" id="{3FCB0C52-FE85-6064-CBA8-EE763C72F74C}"/>
              </a:ext>
            </a:extLst>
          </p:cNvPr>
          <p:cNvSpPr>
            <a:spLocks noGrp="1"/>
          </p:cNvSpPr>
          <p:nvPr>
            <p:ph type="sldNum" sz="quarter" idx="5"/>
          </p:nvPr>
        </p:nvSpPr>
        <p:spPr/>
        <p:txBody>
          <a:bodyPr/>
          <a:lstStyle/>
          <a:p>
            <a:fld id="{98CDD086-DC44-4754-9F67-26B1A4E83041}" type="slidenum">
              <a:rPr lang="en-US" smtClean="0"/>
              <a:t>20</a:t>
            </a:fld>
            <a:endParaRPr lang="en-US"/>
          </a:p>
        </p:txBody>
      </p:sp>
    </p:spTree>
    <p:extLst>
      <p:ext uri="{BB962C8B-B14F-4D97-AF65-F5344CB8AC3E}">
        <p14:creationId xmlns:p14="http://schemas.microsoft.com/office/powerpoint/2010/main" val="4167038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19D1D13-3BCA-F84A-98F4-FE196671DF81}" type="datetimeFigureOut">
              <a:rPr lang="en-US" smtClean="0"/>
              <a:t>5/11/2026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358773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9D1D13-3BCA-F84A-98F4-FE196671DF81}"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351546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9D1D13-3BCA-F84A-98F4-FE196671DF81}" type="datetimeFigureOut">
              <a:rPr lang="en-US" smtClean="0"/>
              <a:t>5/11/2026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157133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19D1D13-3BCA-F84A-98F4-FE196671DF81}" type="datetimeFigureOut">
              <a:rPr lang="en-US" smtClean="0"/>
              <a:t>5/11/2026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71CFD39-DB7B-B741-8A9F-BCA1212A8D8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58840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19D1D13-3BCA-F84A-98F4-FE196671DF81}" type="datetimeFigureOut">
              <a:rPr lang="en-US" smtClean="0"/>
              <a:t>5/11/2026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4231181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19D1D13-3BCA-F84A-98F4-FE196671DF81}" type="datetimeFigureOut">
              <a:rPr lang="en-US" smtClean="0"/>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3208610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19D1D13-3BCA-F84A-98F4-FE196671DF81}" type="datetimeFigureOut">
              <a:rPr lang="en-US" smtClean="0"/>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265560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D1D13-3BCA-F84A-98F4-FE196671DF81}"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49987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19D1D13-3BCA-F84A-98F4-FE196671DF81}" type="datetimeFigureOut">
              <a:rPr lang="en-US" smtClean="0"/>
              <a:t>5/11/2026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162569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D1D13-3BCA-F84A-98F4-FE196671DF81}" type="datetimeFigureOut">
              <a:rPr lang="en-US" smtClean="0"/>
              <a:t>5/11/2026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313754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19D1D13-3BCA-F84A-98F4-FE196671DF81}" type="datetimeFigureOut">
              <a:rPr lang="en-US" smtClean="0"/>
              <a:t>5/11/2026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237744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9D1D13-3BCA-F84A-98F4-FE196671DF81}"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145641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D1D13-3BCA-F84A-98F4-FE196671DF81}" type="datetimeFigureOut">
              <a:rPr lang="en-US" smtClean="0"/>
              <a:t>5/11/2026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843712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9D1D13-3BCA-F84A-98F4-FE196671DF81}" type="datetimeFigureOut">
              <a:rPr lang="en-US" smtClean="0"/>
              <a:t>5/11/2026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356238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D1D13-3BCA-F84A-98F4-FE196671DF81}" type="datetimeFigureOut">
              <a:rPr lang="en-US" smtClean="0"/>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2188658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9D1D13-3BCA-F84A-98F4-FE196671DF81}"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373141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9D1D13-3BCA-F84A-98F4-FE196671DF81}" type="datetimeFigureOut">
              <a:rPr lang="en-US" smtClean="0"/>
              <a:t>5/11/2026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CFD39-DB7B-B741-8A9F-BCA1212A8D86}" type="slidenum">
              <a:rPr lang="en-US" smtClean="0"/>
              <a:t>‹#›</a:t>
            </a:fld>
            <a:endParaRPr lang="en-US"/>
          </a:p>
        </p:txBody>
      </p:sp>
    </p:spTree>
    <p:extLst>
      <p:ext uri="{BB962C8B-B14F-4D97-AF65-F5344CB8AC3E}">
        <p14:creationId xmlns:p14="http://schemas.microsoft.com/office/powerpoint/2010/main" val="162161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9D1D13-3BCA-F84A-98F4-FE196671DF81}" type="datetimeFigureOut">
              <a:rPr lang="en-US" smtClean="0"/>
              <a:t>5/11/2026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71CFD39-DB7B-B741-8A9F-BCA1212A8D86}" type="slidenum">
              <a:rPr lang="en-US" smtClean="0"/>
              <a:t>‹#›</a:t>
            </a:fld>
            <a:endParaRPr lang="en-US"/>
          </a:p>
        </p:txBody>
      </p:sp>
    </p:spTree>
    <p:extLst>
      <p:ext uri="{BB962C8B-B14F-4D97-AF65-F5344CB8AC3E}">
        <p14:creationId xmlns:p14="http://schemas.microsoft.com/office/powerpoint/2010/main" val="328610003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horelight.com/student-stories/tips-for-overcoming-homesickness-in-college/"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dictionary.reference.com/browse/time-is-mon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acle International Language Institute | Best training institute for  IELTS, German, French, Spanish, Chinese &amp;amp; Arabic.">
            <a:extLst>
              <a:ext uri="{FF2B5EF4-FFF2-40B4-BE49-F238E27FC236}">
                <a16:creationId xmlns:a16="http://schemas.microsoft.com/office/drawing/2014/main" id="{FE4058FF-E921-4145-A2C1-4A37EA430C83}"/>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6544" r="9091" b="872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6324C22-B017-154A-A6A4-C9623F01FE49}"/>
              </a:ext>
            </a:extLst>
          </p:cNvPr>
          <p:cNvSpPr>
            <a:spLocks noGrp="1"/>
          </p:cNvSpPr>
          <p:nvPr>
            <p:ph type="ctrTitle"/>
          </p:nvPr>
        </p:nvSpPr>
        <p:spPr>
          <a:xfrm>
            <a:off x="2273300" y="2111901"/>
            <a:ext cx="9448800" cy="1825096"/>
          </a:xfrm>
        </p:spPr>
        <p:txBody>
          <a:bodyPr vert="horz" lIns="91440" tIns="45720" rIns="91440" bIns="45720" rtlCol="0">
            <a:normAutofit/>
          </a:bodyPr>
          <a:lstStyle/>
          <a:p>
            <a:r>
              <a:rPr lang="en-US" b="1" dirty="0">
                <a:ln w="22225">
                  <a:solidFill>
                    <a:schemeClr val="tx1"/>
                  </a:solidFill>
                  <a:miter lim="800000"/>
                </a:ln>
                <a:latin typeface="Baskerville Old Face" panose="02020602080505020303" pitchFamily="18" charset="77"/>
              </a:rPr>
              <a:t>U.S. CULTURE and Culture shock</a:t>
            </a:r>
          </a:p>
        </p:txBody>
      </p:sp>
    </p:spTree>
    <p:extLst>
      <p:ext uri="{BB962C8B-B14F-4D97-AF65-F5344CB8AC3E}">
        <p14:creationId xmlns:p14="http://schemas.microsoft.com/office/powerpoint/2010/main" val="412442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038F-821D-1E4F-A2F5-CBE33681D915}"/>
              </a:ext>
            </a:extLst>
          </p:cNvPr>
          <p:cNvSpPr>
            <a:spLocks noGrp="1"/>
          </p:cNvSpPr>
          <p:nvPr>
            <p:ph type="title"/>
          </p:nvPr>
        </p:nvSpPr>
        <p:spPr>
          <a:xfrm>
            <a:off x="5638800" y="343948"/>
            <a:ext cx="6972300" cy="1513377"/>
          </a:xfrm>
        </p:spPr>
        <p:txBody>
          <a:bodyPr>
            <a:normAutofit/>
          </a:bodyPr>
          <a:lstStyle/>
          <a:p>
            <a:pPr algn="l"/>
            <a:r>
              <a:rPr lang="en-US" sz="4800" b="1" dirty="0">
                <a:solidFill>
                  <a:srgbClr val="0070C0"/>
                </a:solidFill>
              </a:rPr>
              <a:t>Personal space</a:t>
            </a:r>
            <a:endParaRPr lang="en-US" sz="4800" dirty="0">
              <a:solidFill>
                <a:srgbClr val="0070C0"/>
              </a:solidFill>
            </a:endParaRPr>
          </a:p>
        </p:txBody>
      </p:sp>
      <p:sp>
        <p:nvSpPr>
          <p:cNvPr id="3" name="Content Placeholder 2">
            <a:extLst>
              <a:ext uri="{FF2B5EF4-FFF2-40B4-BE49-F238E27FC236}">
                <a16:creationId xmlns:a16="http://schemas.microsoft.com/office/drawing/2014/main" id="{A0675493-D15E-BD42-9907-DD5D5CA17F79}"/>
              </a:ext>
            </a:extLst>
          </p:cNvPr>
          <p:cNvSpPr>
            <a:spLocks noGrp="1"/>
          </p:cNvSpPr>
          <p:nvPr>
            <p:ph idx="1"/>
          </p:nvPr>
        </p:nvSpPr>
        <p:spPr>
          <a:xfrm>
            <a:off x="695325" y="1811732"/>
            <a:ext cx="10820400" cy="4474768"/>
          </a:xfrm>
        </p:spPr>
        <p:txBody>
          <a:bodyPr/>
          <a:lstStyle/>
          <a:p>
            <a:r>
              <a:rPr lang="en-US" dirty="0"/>
              <a:t> Each culture has a different notion of personal space. </a:t>
            </a:r>
          </a:p>
          <a:p>
            <a:endParaRPr lang="en-US" dirty="0"/>
          </a:p>
          <a:p>
            <a:r>
              <a:rPr lang="en-US" dirty="0"/>
              <a:t>If you intrude into someone’s personal space, you will make them feel uncomfortable, unless you are a very close friend. </a:t>
            </a:r>
          </a:p>
          <a:p>
            <a:endParaRPr lang="en-US" dirty="0"/>
          </a:p>
          <a:p>
            <a:r>
              <a:rPr lang="en-US" dirty="0">
                <a:solidFill>
                  <a:srgbClr val="FF0000"/>
                </a:solidFill>
              </a:rPr>
              <a:t>Americans tend to require more personal space than people from other cultures. If you approach Americans too closely, they will back away from you.</a:t>
            </a:r>
          </a:p>
          <a:p>
            <a:pPr marL="0" indent="0">
              <a:buNone/>
            </a:pPr>
            <a:endParaRPr lang="en-US" dirty="0">
              <a:solidFill>
                <a:srgbClr val="FF0000"/>
              </a:solidFill>
            </a:endParaRPr>
          </a:p>
          <a:p>
            <a:r>
              <a:rPr lang="en-US" dirty="0"/>
              <a:t>Do not touch their face or put your arm around their shoulder. It is ok to shake hands when you first meet, but only for a brief time.</a:t>
            </a:r>
          </a:p>
        </p:txBody>
      </p:sp>
      <p:pic>
        <p:nvPicPr>
          <p:cNvPr id="4" name="Picture 4" descr="NCWA">
            <a:extLst>
              <a:ext uri="{FF2B5EF4-FFF2-40B4-BE49-F238E27FC236}">
                <a16:creationId xmlns:a16="http://schemas.microsoft.com/office/drawing/2014/main" id="{E5B1EE5F-6236-F344-A118-064D2D19D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83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33B3C-E71C-282D-2869-793FF34D9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4501B-670C-C7BF-49F1-13E41A46FC96}"/>
              </a:ext>
            </a:extLst>
          </p:cNvPr>
          <p:cNvSpPr>
            <a:spLocks noGrp="1"/>
          </p:cNvSpPr>
          <p:nvPr>
            <p:ph type="title"/>
          </p:nvPr>
        </p:nvSpPr>
        <p:spPr>
          <a:xfrm>
            <a:off x="3416663" y="374358"/>
            <a:ext cx="8470537" cy="1513377"/>
          </a:xfrm>
        </p:spPr>
        <p:txBody>
          <a:bodyPr>
            <a:normAutofit/>
          </a:bodyPr>
          <a:lstStyle/>
          <a:p>
            <a:pPr algn="l"/>
            <a:r>
              <a:rPr lang="en-US" sz="4800" dirty="0"/>
              <a:t>Independence &amp; Daily Life</a:t>
            </a:r>
            <a:endParaRPr lang="en-US" sz="4800" dirty="0">
              <a:solidFill>
                <a:srgbClr val="0070C0"/>
              </a:solidFill>
            </a:endParaRPr>
          </a:p>
        </p:txBody>
      </p:sp>
      <p:sp>
        <p:nvSpPr>
          <p:cNvPr id="3" name="Content Placeholder 2">
            <a:extLst>
              <a:ext uri="{FF2B5EF4-FFF2-40B4-BE49-F238E27FC236}">
                <a16:creationId xmlns:a16="http://schemas.microsoft.com/office/drawing/2014/main" id="{ABC21368-EC32-0243-7C47-A3818EF16D49}"/>
              </a:ext>
            </a:extLst>
          </p:cNvPr>
          <p:cNvSpPr>
            <a:spLocks noGrp="1"/>
          </p:cNvSpPr>
          <p:nvPr>
            <p:ph idx="1"/>
          </p:nvPr>
        </p:nvSpPr>
        <p:spPr>
          <a:xfrm>
            <a:off x="695325" y="1811732"/>
            <a:ext cx="10820400" cy="4474768"/>
          </a:xfrm>
        </p:spPr>
        <p:txBody>
          <a:bodyPr>
            <a:norm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Living Away from Family:</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For many international students, this is the first experience living completely on their own. Managing cooking, cleaning, and self-care without family support can feel overwhelming at first but it builds confidence and life skills.</a:t>
            </a:r>
          </a:p>
          <a:p>
            <a:r>
              <a:rPr lang="en-US" sz="2000" b="1" dirty="0">
                <a:latin typeface="Calibri" panose="020F0502020204030204" pitchFamily="34" charset="0"/>
                <a:ea typeface="Calibri" panose="020F0502020204030204" pitchFamily="34" charset="0"/>
                <a:cs typeface="Calibri" panose="020F0502020204030204" pitchFamily="34" charset="0"/>
              </a:rPr>
              <a:t>Managing Finances:</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You must create and follow a ‘</a:t>
            </a:r>
            <a:r>
              <a:rPr lang="en-US" sz="2000" b="1" dirty="0">
                <a:latin typeface="Calibri" panose="020F0502020204030204" pitchFamily="34" charset="0"/>
                <a:ea typeface="Calibri" panose="020F0502020204030204" pitchFamily="34" charset="0"/>
                <a:cs typeface="Calibri" panose="020F0502020204030204" pitchFamily="34" charset="0"/>
              </a:rPr>
              <a:t>monthly budget’</a:t>
            </a:r>
            <a:r>
              <a:rPr lang="en-US" sz="2000" dirty="0">
                <a:latin typeface="Calibri" panose="020F0502020204030204" pitchFamily="34" charset="0"/>
                <a:ea typeface="Calibri" panose="020F0502020204030204" pitchFamily="34" charset="0"/>
                <a:cs typeface="Calibri" panose="020F0502020204030204" pitchFamily="34" charset="0"/>
              </a:rPr>
              <a:t> for rent, groceries, utilities, and transportation. Unlike in many countries, bills such as Wi-Fi, electricity, and phone plans are paid individually and on time each month.</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i="1" dirty="0">
                <a:latin typeface="Calibri" panose="020F0502020204030204" pitchFamily="34" charset="0"/>
                <a:ea typeface="Calibri" panose="020F0502020204030204" pitchFamily="34" charset="0"/>
                <a:cs typeface="Calibri" panose="020F0502020204030204" pitchFamily="34" charset="0"/>
              </a:rPr>
              <a:t>Tip:</a:t>
            </a:r>
            <a:r>
              <a:rPr lang="en-US" sz="2000" dirty="0">
                <a:latin typeface="Calibri" panose="020F0502020204030204" pitchFamily="34" charset="0"/>
                <a:ea typeface="Calibri" panose="020F0502020204030204" pitchFamily="34" charset="0"/>
                <a:cs typeface="Calibri" panose="020F0502020204030204" pitchFamily="34" charset="0"/>
              </a:rPr>
              <a:t> Track expenses with budgeting apps like Mint or Google Sheets</a:t>
            </a:r>
            <a:r>
              <a:rPr lang="en-US" sz="2000" dirty="0"/>
              <a:t>.</a:t>
            </a:r>
          </a:p>
          <a:p>
            <a:r>
              <a:rPr lang="en-US" sz="2000" b="1" dirty="0">
                <a:latin typeface="Calibri" panose="020F0502020204030204" pitchFamily="34" charset="0"/>
                <a:ea typeface="Calibri" panose="020F0502020204030204" pitchFamily="34" charset="0"/>
                <a:cs typeface="Calibri" panose="020F0502020204030204" pitchFamily="34" charset="0"/>
              </a:rPr>
              <a:t>Cooking and Food Habits:</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Eating out daily is expensive, so most students learn to cook simple meals. Batch cooking or meal prepping for the week saves both time and money.</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You’ll also learn how to shop efficiently, comparing prices, using coupons, and buying groceries in bulk from stores like Walmart or Costco.</a:t>
            </a:r>
          </a:p>
          <a:p>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4" descr="NCWA">
            <a:extLst>
              <a:ext uri="{FF2B5EF4-FFF2-40B4-BE49-F238E27FC236}">
                <a16:creationId xmlns:a16="http://schemas.microsoft.com/office/drawing/2014/main" id="{4D3A2918-E24D-E7F4-F0F6-4DDA16A67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99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8D6C7-19CC-E745-A10B-97232B191C12}"/>
              </a:ext>
            </a:extLst>
          </p:cNvPr>
          <p:cNvSpPr>
            <a:spLocks noGrp="1"/>
          </p:cNvSpPr>
          <p:nvPr>
            <p:ph type="title"/>
          </p:nvPr>
        </p:nvSpPr>
        <p:spPr>
          <a:xfrm>
            <a:off x="4664780" y="354798"/>
            <a:ext cx="6832600" cy="1293028"/>
          </a:xfrm>
        </p:spPr>
        <p:txBody>
          <a:bodyPr>
            <a:normAutofit/>
          </a:bodyPr>
          <a:lstStyle/>
          <a:p>
            <a:r>
              <a:rPr lang="en-US" b="1" dirty="0"/>
              <a:t>Informal gatherings</a:t>
            </a:r>
            <a:endParaRPr lang="en-US" dirty="0"/>
          </a:p>
        </p:txBody>
      </p:sp>
      <p:sp>
        <p:nvSpPr>
          <p:cNvPr id="73" name="Rectangle 72">
            <a:extLst>
              <a:ext uri="{FF2B5EF4-FFF2-40B4-BE49-F238E27FC236}">
                <a16:creationId xmlns:a16="http://schemas.microsoft.com/office/drawing/2014/main" id="{72FE414E-287D-4D2C-AAE7-7290F03D43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6478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GOURMET FRUIT BASKET Gift Basket in Nashville, TN - BLOOM FLOWERS &amp;amp; GIFTS">
            <a:extLst>
              <a:ext uri="{FF2B5EF4-FFF2-40B4-BE49-F238E27FC236}">
                <a16:creationId xmlns:a16="http://schemas.microsoft.com/office/drawing/2014/main" id="{0AF9A855-7217-B64F-A51A-376B60DA2E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061" b="6698"/>
          <a:stretch/>
        </p:blipFill>
        <p:spPr bwMode="auto">
          <a:xfrm>
            <a:off x="1" y="-2"/>
            <a:ext cx="3809999" cy="42062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nformal Gathering | DAAD Freundeskreis">
            <a:extLst>
              <a:ext uri="{FF2B5EF4-FFF2-40B4-BE49-F238E27FC236}">
                <a16:creationId xmlns:a16="http://schemas.microsoft.com/office/drawing/2014/main" id="{A8742D82-2A36-FF44-803B-7A032A2D91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555" b="3"/>
          <a:stretch/>
        </p:blipFill>
        <p:spPr bwMode="auto">
          <a:xfrm>
            <a:off x="-1" y="4206239"/>
            <a:ext cx="3809999" cy="26517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B56050B-FAB3-FF41-87AF-84C469552285}"/>
              </a:ext>
            </a:extLst>
          </p:cNvPr>
          <p:cNvSpPr>
            <a:spLocks noGrp="1"/>
          </p:cNvSpPr>
          <p:nvPr>
            <p:ph idx="1"/>
          </p:nvPr>
        </p:nvSpPr>
        <p:spPr>
          <a:xfrm>
            <a:off x="4664780" y="1932343"/>
            <a:ext cx="6832600" cy="4570859"/>
          </a:xfrm>
        </p:spPr>
        <p:txBody>
          <a:bodyPr>
            <a:normAutofit/>
          </a:bodyPr>
          <a:lstStyle/>
          <a:p>
            <a:r>
              <a:rPr lang="en-US" dirty="0"/>
              <a:t>Spontaneous invitations to informal gatherings are common. </a:t>
            </a:r>
          </a:p>
          <a:p>
            <a:endParaRPr lang="en-US" dirty="0"/>
          </a:p>
          <a:p>
            <a:r>
              <a:rPr lang="en-US" dirty="0"/>
              <a:t>If invited to dinner at someone’s home, as opposed to a restaurant, it is OK to bring a small gift, such as a bottle of wine or flowers for the host. </a:t>
            </a:r>
          </a:p>
          <a:p>
            <a:pPr marL="0" indent="0">
              <a:buNone/>
            </a:pPr>
            <a:endParaRPr lang="en-US" dirty="0"/>
          </a:p>
          <a:p>
            <a:r>
              <a:rPr lang="en-US" dirty="0"/>
              <a:t>The situation guides what you take when visiting someone. </a:t>
            </a:r>
          </a:p>
        </p:txBody>
      </p:sp>
      <p:pic>
        <p:nvPicPr>
          <p:cNvPr id="5" name="Picture 4" descr="NCWA">
            <a:extLst>
              <a:ext uri="{FF2B5EF4-FFF2-40B4-BE49-F238E27FC236}">
                <a16:creationId xmlns:a16="http://schemas.microsoft.com/office/drawing/2014/main" id="{7DB86B90-3BC8-394E-8470-CA32C9408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4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977A492-0993-45CD-B212-29188ACC9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6B399DC2-3976-4EB3-BB5C-4AED99D88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8261"/>
          <a:stretch/>
        </p:blipFill>
        <p:spPr>
          <a:xfrm>
            <a:off x="4664780" y="0"/>
            <a:ext cx="7527220" cy="1441450"/>
          </a:xfrm>
          <a:prstGeom prst="rect">
            <a:avLst/>
          </a:prstGeom>
        </p:spPr>
      </p:pic>
      <p:sp>
        <p:nvSpPr>
          <p:cNvPr id="2" name="Title 1">
            <a:extLst>
              <a:ext uri="{FF2B5EF4-FFF2-40B4-BE49-F238E27FC236}">
                <a16:creationId xmlns:a16="http://schemas.microsoft.com/office/drawing/2014/main" id="{6D7AA2C2-D771-984F-9175-BF100C3842B9}"/>
              </a:ext>
            </a:extLst>
          </p:cNvPr>
          <p:cNvSpPr>
            <a:spLocks noGrp="1"/>
          </p:cNvSpPr>
          <p:nvPr>
            <p:ph type="title"/>
          </p:nvPr>
        </p:nvSpPr>
        <p:spPr>
          <a:xfrm>
            <a:off x="4794250" y="148422"/>
            <a:ext cx="6832600" cy="1293028"/>
          </a:xfrm>
        </p:spPr>
        <p:txBody>
          <a:bodyPr>
            <a:normAutofit/>
          </a:bodyPr>
          <a:lstStyle/>
          <a:p>
            <a:pPr algn="ctr"/>
            <a:r>
              <a:rPr lang="en-US" sz="5400" b="1" dirty="0">
                <a:solidFill>
                  <a:srgbClr val="0070C0"/>
                </a:solidFill>
                <a:latin typeface="Aptos Mono" panose="020B0009020202020204" pitchFamily="49" charset="0"/>
              </a:rPr>
              <a:t>Food</a:t>
            </a:r>
            <a:r>
              <a:rPr lang="en-US" b="1" dirty="0">
                <a:latin typeface="ACADEMY ENGRAVED LET PLAIN:1.0" panose="02000000000000000000" pitchFamily="2" charset="0"/>
              </a:rPr>
              <a:t> </a:t>
            </a:r>
          </a:p>
        </p:txBody>
      </p:sp>
      <p:pic>
        <p:nvPicPr>
          <p:cNvPr id="3076" name="Picture 4" descr="Lunch in Huntington Beach | Lunch Spots in Huntington Beach">
            <a:extLst>
              <a:ext uri="{FF2B5EF4-FFF2-40B4-BE49-F238E27FC236}">
                <a16:creationId xmlns:a16="http://schemas.microsoft.com/office/drawing/2014/main" id="{376A5F0E-1D10-9740-8EF3-4469E6FAFC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12" r="-3" b="5906"/>
          <a:stretch/>
        </p:blipFill>
        <p:spPr bwMode="auto">
          <a:xfrm>
            <a:off x="20" y="10"/>
            <a:ext cx="4229080" cy="21945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Best Restaurant for Breakfast in Every State">
            <a:extLst>
              <a:ext uri="{FF2B5EF4-FFF2-40B4-BE49-F238E27FC236}">
                <a16:creationId xmlns:a16="http://schemas.microsoft.com/office/drawing/2014/main" id="{601920E6-565C-1243-A219-11D71F442E0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258" r="3" b="3"/>
          <a:stretch/>
        </p:blipFill>
        <p:spPr bwMode="auto">
          <a:xfrm>
            <a:off x="20" y="2331720"/>
            <a:ext cx="422908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Best Restaurants And Hotels In Nashville - Nashville - The Infatuation">
            <a:extLst>
              <a:ext uri="{FF2B5EF4-FFF2-40B4-BE49-F238E27FC236}">
                <a16:creationId xmlns:a16="http://schemas.microsoft.com/office/drawing/2014/main" id="{4FEAEF84-0FC3-1345-974B-9F106FA1170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12050"/>
          <a:stretch/>
        </p:blipFill>
        <p:spPr bwMode="auto">
          <a:xfrm>
            <a:off x="20" y="4663440"/>
            <a:ext cx="4229080" cy="21945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EF618A-FF63-B848-A7E1-EC351090099C}"/>
              </a:ext>
            </a:extLst>
          </p:cNvPr>
          <p:cNvSpPr>
            <a:spLocks noGrp="1"/>
          </p:cNvSpPr>
          <p:nvPr>
            <p:ph idx="1"/>
          </p:nvPr>
        </p:nvSpPr>
        <p:spPr>
          <a:xfrm>
            <a:off x="4794250" y="1280160"/>
            <a:ext cx="6832600" cy="4024125"/>
          </a:xfrm>
        </p:spPr>
        <p:txBody>
          <a:bodyPr>
            <a:normAutofit/>
          </a:bodyPr>
          <a:lstStyle/>
          <a:p>
            <a:pPr marL="0" indent="0">
              <a:buNone/>
            </a:pPr>
            <a:r>
              <a:rPr lang="en-US" dirty="0">
                <a:latin typeface="American Typewriter" panose="02090604020004020304" pitchFamily="18" charset="77"/>
              </a:rPr>
              <a:t>  </a:t>
            </a:r>
            <a:r>
              <a:rPr lang="en-US" sz="2800" dirty="0">
                <a:latin typeface="Aptos Display" panose="020B0004020202020204" pitchFamily="34" charset="0"/>
              </a:rPr>
              <a:t>American Meal System </a:t>
            </a:r>
          </a:p>
          <a:p>
            <a:endParaRPr lang="en-US" dirty="0">
              <a:latin typeface="Aptos Display" panose="020B0004020202020204" pitchFamily="34" charset="0"/>
            </a:endParaRPr>
          </a:p>
          <a:p>
            <a:r>
              <a:rPr lang="en-US" dirty="0">
                <a:latin typeface="Aptos Display" panose="020B0004020202020204" pitchFamily="34" charset="0"/>
              </a:rPr>
              <a:t>Breakfast – usually around 7:00am </a:t>
            </a:r>
          </a:p>
          <a:p>
            <a:r>
              <a:rPr lang="en-US" dirty="0">
                <a:latin typeface="Aptos Display" panose="020B0004020202020204" pitchFamily="34" charset="0"/>
              </a:rPr>
              <a:t>Lunch- Noon</a:t>
            </a:r>
          </a:p>
          <a:p>
            <a:r>
              <a:rPr lang="en-US" dirty="0">
                <a:latin typeface="Aptos Display" panose="020B0004020202020204" pitchFamily="34" charset="0"/>
              </a:rPr>
              <a:t>Dinner- Around 6:00pm</a:t>
            </a:r>
          </a:p>
          <a:p>
            <a:endParaRPr lang="en-US" dirty="0">
              <a:latin typeface="Aptos Display" panose="020B0004020202020204" pitchFamily="34" charset="0"/>
            </a:endParaRPr>
          </a:p>
          <a:p>
            <a:pPr marL="0" indent="0">
              <a:buNone/>
            </a:pPr>
            <a:r>
              <a:rPr lang="en-US" dirty="0">
                <a:latin typeface="Aptos Display" panose="020B0004020202020204" pitchFamily="34" charset="0"/>
              </a:rPr>
              <a:t>Recently, it is expected that you order something when spending time in a restaurant or studying in a coffee shop.</a:t>
            </a:r>
          </a:p>
        </p:txBody>
      </p:sp>
      <p:pic>
        <p:nvPicPr>
          <p:cNvPr id="9" name="Picture 4" descr="NCWA">
            <a:extLst>
              <a:ext uri="{FF2B5EF4-FFF2-40B4-BE49-F238E27FC236}">
                <a16:creationId xmlns:a16="http://schemas.microsoft.com/office/drawing/2014/main" id="{B323B706-3CCF-1744-AA2F-F4F821C49A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706" y="5498769"/>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70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E977A492-0993-45CD-B212-29188ACC9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6B399DC2-3976-4EB3-BB5C-4AED99D88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8261"/>
          <a:stretch/>
        </p:blipFill>
        <p:spPr>
          <a:xfrm>
            <a:off x="4664780" y="0"/>
            <a:ext cx="7527220" cy="1441450"/>
          </a:xfrm>
          <a:prstGeom prst="rect">
            <a:avLst/>
          </a:prstGeom>
        </p:spPr>
      </p:pic>
      <p:sp>
        <p:nvSpPr>
          <p:cNvPr id="2" name="Title 1">
            <a:extLst>
              <a:ext uri="{FF2B5EF4-FFF2-40B4-BE49-F238E27FC236}">
                <a16:creationId xmlns:a16="http://schemas.microsoft.com/office/drawing/2014/main" id="{6D7AA2C2-D771-984F-9175-BF100C3842B9}"/>
              </a:ext>
            </a:extLst>
          </p:cNvPr>
          <p:cNvSpPr>
            <a:spLocks noGrp="1"/>
          </p:cNvSpPr>
          <p:nvPr>
            <p:ph type="title"/>
          </p:nvPr>
        </p:nvSpPr>
        <p:spPr>
          <a:xfrm>
            <a:off x="1943714" y="574738"/>
            <a:ext cx="8011069" cy="1293028"/>
          </a:xfrm>
        </p:spPr>
        <p:txBody>
          <a:bodyPr>
            <a:normAutofit fontScale="90000"/>
          </a:bodyPr>
          <a:lstStyle/>
          <a:p>
            <a:pPr algn="ctr"/>
            <a:r>
              <a:rPr lang="en-US" b="1" dirty="0"/>
              <a:t>Drink sizes and unlimited refills</a:t>
            </a:r>
            <a:br>
              <a:rPr lang="en-US" sz="5400" b="1" dirty="0"/>
            </a:br>
            <a:r>
              <a:rPr lang="en-US" b="1" dirty="0">
                <a:latin typeface="ACADEMY ENGRAVED LET PLAIN:1.0" panose="02000000000000000000" pitchFamily="2" charset="0"/>
              </a:rPr>
              <a:t> </a:t>
            </a:r>
          </a:p>
        </p:txBody>
      </p:sp>
      <p:pic>
        <p:nvPicPr>
          <p:cNvPr id="9" name="Picture 4" descr="NCWA">
            <a:extLst>
              <a:ext uri="{FF2B5EF4-FFF2-40B4-BE49-F238E27FC236}">
                <a16:creationId xmlns:a16="http://schemas.microsoft.com/office/drawing/2014/main" id="{B323B706-3CCF-1744-AA2F-F4F821C49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706" y="5498769"/>
            <a:ext cx="1428769" cy="8100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persized food">
            <a:extLst>
              <a:ext uri="{FF2B5EF4-FFF2-40B4-BE49-F238E27FC236}">
                <a16:creationId xmlns:a16="http://schemas.microsoft.com/office/drawing/2014/main" id="{3C1A5CBE-18AD-F337-3EA1-D223B0945B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679" y="1642921"/>
            <a:ext cx="8011069" cy="449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9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pic>
        <p:nvPicPr>
          <p:cNvPr id="4" name="Picture 3" descr="NCWA">
            <a:extLst>
              <a:ext uri="{FF2B5EF4-FFF2-40B4-BE49-F238E27FC236}">
                <a16:creationId xmlns:a16="http://schemas.microsoft.com/office/drawing/2014/main" id="{CF1B2682-5398-304E-BBDC-60AC36C32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A17C72-A6B1-AD0F-ADF9-7D726BA0C15D}"/>
              </a:ext>
            </a:extLst>
          </p:cNvPr>
          <p:cNvSpPr txBox="1"/>
          <p:nvPr/>
        </p:nvSpPr>
        <p:spPr>
          <a:xfrm>
            <a:off x="4698573" y="192685"/>
            <a:ext cx="5133136" cy="646331"/>
          </a:xfrm>
          <a:prstGeom prst="rect">
            <a:avLst/>
          </a:prstGeom>
          <a:noFill/>
        </p:spPr>
        <p:txBody>
          <a:bodyPr wrap="none" rtlCol="0">
            <a:spAutoFit/>
          </a:bodyPr>
          <a:lstStyle/>
          <a:p>
            <a:r>
              <a:rPr lang="en-US" sz="3600" b="1" dirty="0"/>
              <a:t>Serving sizes are huge</a:t>
            </a:r>
          </a:p>
        </p:txBody>
      </p:sp>
      <p:pic>
        <p:nvPicPr>
          <p:cNvPr id="3" name="Picture 2" descr="eat meals sleepless night energy">
            <a:extLst>
              <a:ext uri="{FF2B5EF4-FFF2-40B4-BE49-F238E27FC236}">
                <a16:creationId xmlns:a16="http://schemas.microsoft.com/office/drawing/2014/main" id="{EDC79F68-3638-00CC-971A-CB96B82E1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662" y="1002578"/>
            <a:ext cx="6688541" cy="5016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82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pic>
        <p:nvPicPr>
          <p:cNvPr id="4" name="Picture 3" descr="NCWA">
            <a:extLst>
              <a:ext uri="{FF2B5EF4-FFF2-40B4-BE49-F238E27FC236}">
                <a16:creationId xmlns:a16="http://schemas.microsoft.com/office/drawing/2014/main" id="{CF1B2682-5398-304E-BBDC-60AC36C32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A17C72-A6B1-AD0F-ADF9-7D726BA0C15D}"/>
              </a:ext>
            </a:extLst>
          </p:cNvPr>
          <p:cNvSpPr txBox="1"/>
          <p:nvPr/>
        </p:nvSpPr>
        <p:spPr>
          <a:xfrm>
            <a:off x="4791194" y="251164"/>
            <a:ext cx="5077031" cy="646331"/>
          </a:xfrm>
          <a:prstGeom prst="rect">
            <a:avLst/>
          </a:prstGeom>
          <a:noFill/>
        </p:spPr>
        <p:txBody>
          <a:bodyPr wrap="none" rtlCol="0">
            <a:spAutoFit/>
          </a:bodyPr>
          <a:lstStyle/>
          <a:p>
            <a:r>
              <a:rPr lang="en-US" sz="3600" b="1" dirty="0"/>
              <a:t>Taking leftovers home</a:t>
            </a:r>
          </a:p>
        </p:txBody>
      </p:sp>
      <p:pic>
        <p:nvPicPr>
          <p:cNvPr id="3" name="Picture 2" descr="N'hésitez plus à demander votre doggy-bag au restaurant ! | Bio à la une">
            <a:extLst>
              <a:ext uri="{FF2B5EF4-FFF2-40B4-BE49-F238E27FC236}">
                <a16:creationId xmlns:a16="http://schemas.microsoft.com/office/drawing/2014/main" id="{9D8E216D-0E70-7786-A262-CD1CB861F7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3198" y="1281692"/>
            <a:ext cx="7730309" cy="429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28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pic>
        <p:nvPicPr>
          <p:cNvPr id="4" name="Picture 3" descr="NCWA">
            <a:extLst>
              <a:ext uri="{FF2B5EF4-FFF2-40B4-BE49-F238E27FC236}">
                <a16:creationId xmlns:a16="http://schemas.microsoft.com/office/drawing/2014/main" id="{CF1B2682-5398-304E-BBDC-60AC36C32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A17C72-A6B1-AD0F-ADF9-7D726BA0C15D}"/>
              </a:ext>
            </a:extLst>
          </p:cNvPr>
          <p:cNvSpPr txBox="1"/>
          <p:nvPr/>
        </p:nvSpPr>
        <p:spPr>
          <a:xfrm>
            <a:off x="3684817" y="1605675"/>
            <a:ext cx="2742357" cy="2862322"/>
          </a:xfrm>
          <a:prstGeom prst="rect">
            <a:avLst/>
          </a:prstGeom>
          <a:noFill/>
        </p:spPr>
        <p:txBody>
          <a:bodyPr wrap="square" rtlCol="0">
            <a:spAutoFit/>
          </a:bodyPr>
          <a:lstStyle/>
          <a:p>
            <a:pPr algn="ctr"/>
            <a:r>
              <a:rPr lang="en-US" sz="3600" b="1" dirty="0"/>
              <a:t>Giving a credit </a:t>
            </a:r>
          </a:p>
          <a:p>
            <a:pPr algn="ctr"/>
            <a:r>
              <a:rPr lang="en-US" sz="3600" b="1" dirty="0"/>
              <a:t>card to the </a:t>
            </a:r>
          </a:p>
          <a:p>
            <a:pPr algn="ctr"/>
            <a:r>
              <a:rPr lang="en-US" sz="3600" b="1" dirty="0"/>
              <a:t>waiter</a:t>
            </a:r>
          </a:p>
          <a:p>
            <a:pPr algn="ctr"/>
            <a:r>
              <a:rPr lang="en-US" sz="3600" b="1" dirty="0"/>
              <a:t> or waitress</a:t>
            </a:r>
          </a:p>
        </p:txBody>
      </p:sp>
      <p:pic>
        <p:nvPicPr>
          <p:cNvPr id="3" name="Picture 2" descr="How Do Restaurant Credit Card Transactions Work? | Host Merchant Services">
            <a:extLst>
              <a:ext uri="{FF2B5EF4-FFF2-40B4-BE49-F238E27FC236}">
                <a16:creationId xmlns:a16="http://schemas.microsoft.com/office/drawing/2014/main" id="{F38382A1-3FF0-CFE4-B76F-A83E129A521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56087" y="416055"/>
            <a:ext cx="4059043" cy="491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99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09347FCE-38DB-5D4C-4EB5-4ED90CED2E3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160A5B-5BAD-B859-61D4-3E4F45C43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DA46E1-7845-CA03-5FC0-434E8D726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2656CFD7-7F15-F1BD-02C3-8B5EDAA8E9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pic>
        <p:nvPicPr>
          <p:cNvPr id="4" name="Picture 3" descr="NCWA">
            <a:extLst>
              <a:ext uri="{FF2B5EF4-FFF2-40B4-BE49-F238E27FC236}">
                <a16:creationId xmlns:a16="http://schemas.microsoft.com/office/drawing/2014/main" id="{30318686-9093-5851-319D-770E5A8715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D713EC-1C4F-870D-130C-EA2903EAC1E3}"/>
              </a:ext>
            </a:extLst>
          </p:cNvPr>
          <p:cNvSpPr txBox="1"/>
          <p:nvPr/>
        </p:nvSpPr>
        <p:spPr>
          <a:xfrm>
            <a:off x="3406393" y="0"/>
            <a:ext cx="8397255" cy="646331"/>
          </a:xfrm>
          <a:prstGeom prst="rect">
            <a:avLst/>
          </a:prstGeom>
          <a:noFill/>
        </p:spPr>
        <p:txBody>
          <a:bodyPr wrap="square" rtlCol="0">
            <a:spAutoFit/>
          </a:bodyPr>
          <a:lstStyle/>
          <a:p>
            <a:pPr algn="ctr"/>
            <a:r>
              <a:rPr lang="en-US" sz="3600" dirty="0"/>
              <a:t>Positive Side of Cultural Shock</a:t>
            </a:r>
            <a:endParaRPr lang="en-US" sz="3600" b="1" dirty="0"/>
          </a:p>
        </p:txBody>
      </p:sp>
      <p:sp>
        <p:nvSpPr>
          <p:cNvPr id="5" name="TextBox 4">
            <a:extLst>
              <a:ext uri="{FF2B5EF4-FFF2-40B4-BE49-F238E27FC236}">
                <a16:creationId xmlns:a16="http://schemas.microsoft.com/office/drawing/2014/main" id="{4A42EF6E-6B82-6DD4-FD00-32FD1BC00EAF}"/>
              </a:ext>
            </a:extLst>
          </p:cNvPr>
          <p:cNvSpPr txBox="1"/>
          <p:nvPr/>
        </p:nvSpPr>
        <p:spPr>
          <a:xfrm>
            <a:off x="4317167" y="1004341"/>
            <a:ext cx="6952978"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It helps you </a:t>
            </a:r>
            <a:r>
              <a:rPr lang="en-US" sz="2800" b="1" dirty="0">
                <a:latin typeface="Calibri" panose="020F0502020204030204" pitchFamily="34" charset="0"/>
                <a:ea typeface="Calibri" panose="020F0502020204030204" pitchFamily="34" charset="0"/>
                <a:cs typeface="Calibri" panose="020F0502020204030204" pitchFamily="34" charset="0"/>
              </a:rPr>
              <a:t>grow emotionally and professionally.</a:t>
            </a:r>
          </a:p>
          <a:p>
            <a:endParaRPr 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You become more </a:t>
            </a:r>
            <a:r>
              <a:rPr lang="en-US" sz="2800" b="1" dirty="0">
                <a:latin typeface="Calibri" panose="020F0502020204030204" pitchFamily="34" charset="0"/>
                <a:ea typeface="Calibri" panose="020F0502020204030204" pitchFamily="34" charset="0"/>
                <a:cs typeface="Calibri" panose="020F0502020204030204" pitchFamily="34" charset="0"/>
              </a:rPr>
              <a:t>open-minded, adaptable, and confident.</a:t>
            </a:r>
          </a:p>
          <a:p>
            <a:endParaRPr 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You start appreciating both your </a:t>
            </a:r>
            <a:r>
              <a:rPr lang="en-US" sz="2800" b="1" dirty="0">
                <a:latin typeface="Calibri" panose="020F0502020204030204" pitchFamily="34" charset="0"/>
                <a:ea typeface="Calibri" panose="020F0502020204030204" pitchFamily="34" charset="0"/>
                <a:cs typeface="Calibri" panose="020F0502020204030204" pitchFamily="34" charset="0"/>
              </a:rPr>
              <a:t>home culture and global perspectives.</a:t>
            </a:r>
          </a:p>
          <a:p>
            <a:endParaRPr lang="en-US" sz="2800"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800" dirty="0">
                <a:latin typeface="Calibri" panose="020F0502020204030204" pitchFamily="34" charset="0"/>
                <a:ea typeface="Calibri" panose="020F0502020204030204" pitchFamily="34" charset="0"/>
                <a:cs typeface="Calibri" panose="020F0502020204030204" pitchFamily="34" charset="0"/>
              </a:rPr>
              <a:t>Most students later say: “Culture shock made me stronger and more independent.”</a:t>
            </a:r>
          </a:p>
        </p:txBody>
      </p:sp>
    </p:spTree>
    <p:extLst>
      <p:ext uri="{BB962C8B-B14F-4D97-AF65-F5344CB8AC3E}">
        <p14:creationId xmlns:p14="http://schemas.microsoft.com/office/powerpoint/2010/main" val="33090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1F4CB-A8C2-D6BB-D0E9-316B7505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14A5F-BC14-1D52-C8F5-CA8EA61F3860}"/>
              </a:ext>
            </a:extLst>
          </p:cNvPr>
          <p:cNvSpPr>
            <a:spLocks noGrp="1"/>
          </p:cNvSpPr>
          <p:nvPr>
            <p:ph type="title"/>
          </p:nvPr>
        </p:nvSpPr>
        <p:spPr>
          <a:xfrm>
            <a:off x="4635863" y="227040"/>
            <a:ext cx="9172575" cy="1513377"/>
          </a:xfrm>
        </p:spPr>
        <p:txBody>
          <a:bodyPr>
            <a:normAutofit/>
          </a:bodyPr>
          <a:lstStyle/>
          <a:p>
            <a:pPr algn="l"/>
            <a:r>
              <a:rPr lang="en-US" sz="2800" b="1" dirty="0">
                <a:latin typeface="Calibri" panose="020F0502020204030204" pitchFamily="34" charset="0"/>
                <a:ea typeface="Calibri" panose="020F0502020204030204" pitchFamily="34" charset="0"/>
                <a:cs typeface="Calibri" panose="020F0502020204030204" pitchFamily="34" charset="0"/>
              </a:rPr>
              <a:t>Interesting Facts About Culture Shock</a:t>
            </a:r>
            <a:endPar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93FEBBF-A3D8-F66C-8B36-D181450BD3AF}"/>
              </a:ext>
            </a:extLst>
          </p:cNvPr>
          <p:cNvSpPr>
            <a:spLocks noGrp="1"/>
          </p:cNvSpPr>
          <p:nvPr>
            <p:ph idx="1"/>
          </p:nvPr>
        </p:nvSpPr>
        <p:spPr>
          <a:xfrm>
            <a:off x="695324" y="1623841"/>
            <a:ext cx="11176885" cy="4474768"/>
          </a:xfrm>
        </p:spPr>
        <p:txBody>
          <a:bodyPr>
            <a:no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 It Happens to Everyone:</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Even the most well-traveled people experience culture shock — it’s a </a:t>
            </a:r>
            <a:r>
              <a:rPr lang="en-US" sz="2000" i="1" dirty="0">
                <a:latin typeface="Calibri" panose="020F0502020204030204" pitchFamily="34" charset="0"/>
                <a:ea typeface="Calibri" panose="020F0502020204030204" pitchFamily="34" charset="0"/>
                <a:cs typeface="Calibri" panose="020F0502020204030204" pitchFamily="34" charset="0"/>
              </a:rPr>
              <a:t>psychological adjustment process</a:t>
            </a:r>
            <a:r>
              <a:rPr lang="en-US" sz="2000" dirty="0">
                <a:latin typeface="Calibri" panose="020F0502020204030204" pitchFamily="34" charset="0"/>
                <a:ea typeface="Calibri" panose="020F0502020204030204" pitchFamily="34" charset="0"/>
                <a:cs typeface="Calibri" panose="020F0502020204030204" pitchFamily="34" charset="0"/>
              </a:rPr>
              <a:t>, not a lack of preparation.</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t> There Are 4 Stages of Culture Shock:</a:t>
            </a:r>
            <a:endParaRPr lang="en-US" sz="2000" dirty="0"/>
          </a:p>
          <a:p>
            <a:pPr marL="0" indent="0">
              <a:buNone/>
            </a:pPr>
            <a:r>
              <a:rPr lang="en-US" sz="2000" dirty="0"/>
              <a:t> 	</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Calibri" panose="020F0502020204030204" pitchFamily="34" charset="0"/>
              </a:rPr>
              <a:t>Honeymoon Stage</a:t>
            </a:r>
            <a:r>
              <a:rPr lang="en-US" sz="2000" dirty="0">
                <a:latin typeface="Calibri" panose="020F0502020204030204" pitchFamily="34" charset="0"/>
                <a:ea typeface="Calibri" panose="020F0502020204030204" pitchFamily="34" charset="0"/>
                <a:cs typeface="Calibri" panose="020F0502020204030204" pitchFamily="34" charset="0"/>
              </a:rPr>
              <a:t> – Excitement and curiosity about everything new.</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i="1" dirty="0">
                <a:latin typeface="Calibri" panose="020F0502020204030204" pitchFamily="34" charset="0"/>
                <a:ea typeface="Calibri" panose="020F0502020204030204" pitchFamily="34" charset="0"/>
                <a:cs typeface="Calibri" panose="020F0502020204030204" pitchFamily="34" charset="0"/>
              </a:rPr>
              <a:t>Frustration Stage</a:t>
            </a:r>
            <a:r>
              <a:rPr lang="en-US" sz="2000" dirty="0">
                <a:latin typeface="Calibri" panose="020F0502020204030204" pitchFamily="34" charset="0"/>
                <a:ea typeface="Calibri" panose="020F0502020204030204" pitchFamily="34" charset="0"/>
                <a:cs typeface="Calibri" panose="020F0502020204030204" pitchFamily="34" charset="0"/>
              </a:rPr>
              <a:t> – Confusion or homesickness sets in.</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i="1" dirty="0">
                <a:latin typeface="Calibri" panose="020F0502020204030204" pitchFamily="34" charset="0"/>
                <a:ea typeface="Calibri" panose="020F0502020204030204" pitchFamily="34" charset="0"/>
                <a:cs typeface="Calibri" panose="020F0502020204030204" pitchFamily="34" charset="0"/>
              </a:rPr>
              <a:t>Adjustment Stage</a:t>
            </a:r>
            <a:r>
              <a:rPr lang="en-US" sz="2000" dirty="0">
                <a:latin typeface="Calibri" panose="020F0502020204030204" pitchFamily="34" charset="0"/>
                <a:ea typeface="Calibri" panose="020F0502020204030204" pitchFamily="34" charset="0"/>
                <a:cs typeface="Calibri" panose="020F0502020204030204" pitchFamily="34" charset="0"/>
              </a:rPr>
              <a:t> – Gradually adapting to new routines.</a:t>
            </a:r>
          </a:p>
          <a:p>
            <a:pPr marL="0" indent="0">
              <a:buNone/>
            </a:pPr>
            <a:r>
              <a:rPr lang="en-US" sz="2000" dirty="0">
                <a:latin typeface="Calibri" panose="020F0502020204030204" pitchFamily="34" charset="0"/>
                <a:ea typeface="Calibri" panose="020F0502020204030204" pitchFamily="34" charset="0"/>
                <a:cs typeface="Calibri" panose="020F0502020204030204" pitchFamily="34" charset="0"/>
              </a:rPr>
              <a:t>	💪 </a:t>
            </a:r>
            <a:r>
              <a:rPr lang="en-US" sz="2000" i="1" dirty="0">
                <a:latin typeface="Calibri" panose="020F0502020204030204" pitchFamily="34" charset="0"/>
                <a:ea typeface="Calibri" panose="020F0502020204030204" pitchFamily="34" charset="0"/>
                <a:cs typeface="Calibri" panose="020F0502020204030204" pitchFamily="34" charset="0"/>
              </a:rPr>
              <a:t>Acceptance Stage</a:t>
            </a:r>
            <a:r>
              <a:rPr lang="en-US" sz="2000" dirty="0">
                <a:latin typeface="Calibri" panose="020F0502020204030204" pitchFamily="34" charset="0"/>
                <a:ea typeface="Calibri" panose="020F0502020204030204" pitchFamily="34" charset="0"/>
                <a:cs typeface="Calibri" panose="020F0502020204030204" pitchFamily="34" charset="0"/>
              </a:rPr>
              <a:t> – Feeling confident and comfortable in the new culture.</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Reverse Culture Shock Exists Too:</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When students return home, they sometimes feel out of place in their </a:t>
            </a:r>
            <a:r>
              <a:rPr lang="en-US" sz="2000" i="1" dirty="0">
                <a:latin typeface="Calibri" panose="020F0502020204030204" pitchFamily="34" charset="0"/>
                <a:ea typeface="Calibri" panose="020F0502020204030204" pitchFamily="34" charset="0"/>
                <a:cs typeface="Calibri" panose="020F0502020204030204" pitchFamily="34" charset="0"/>
              </a:rPr>
              <a:t>own</a:t>
            </a:r>
            <a:r>
              <a:rPr lang="en-US" sz="2000" dirty="0">
                <a:latin typeface="Calibri" panose="020F0502020204030204" pitchFamily="34" charset="0"/>
                <a:ea typeface="Calibri" panose="020F0502020204030204" pitchFamily="34" charset="0"/>
                <a:cs typeface="Calibri" panose="020F0502020204030204" pitchFamily="34" charset="0"/>
              </a:rPr>
              <a:t> country after adapting to U.S. life  this is called </a:t>
            </a:r>
            <a:r>
              <a:rPr lang="en-US" sz="2000" b="1" dirty="0">
                <a:latin typeface="Calibri" panose="020F0502020204030204" pitchFamily="34" charset="0"/>
                <a:ea typeface="Calibri" panose="020F0502020204030204" pitchFamily="34" charset="0"/>
                <a:cs typeface="Calibri" panose="020F0502020204030204" pitchFamily="34" charset="0"/>
              </a:rPr>
              <a:t>reverse culture shock.</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4" descr="NCWA">
            <a:extLst>
              <a:ext uri="{FF2B5EF4-FFF2-40B4-BE49-F238E27FC236}">
                <a16:creationId xmlns:a16="http://schemas.microsoft.com/office/drawing/2014/main" id="{64427942-3D40-728C-A7DE-B45097E10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203" y="6092354"/>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44C8-2C6F-D140-B1F4-A9F60587A323}"/>
              </a:ext>
            </a:extLst>
          </p:cNvPr>
          <p:cNvSpPr>
            <a:spLocks noGrp="1"/>
          </p:cNvSpPr>
          <p:nvPr>
            <p:ph type="title"/>
          </p:nvPr>
        </p:nvSpPr>
        <p:spPr>
          <a:xfrm>
            <a:off x="4519007" y="810034"/>
            <a:ext cx="6884444" cy="1387156"/>
          </a:xfrm>
        </p:spPr>
        <p:txBody>
          <a:bodyPr anchor="b">
            <a:normAutofit/>
          </a:bodyPr>
          <a:lstStyle/>
          <a:p>
            <a:pPr algn="l"/>
            <a:r>
              <a:rPr lang="en-US" b="1" dirty="0">
                <a:solidFill>
                  <a:srgbClr val="00B0F0"/>
                </a:solidFill>
                <a:latin typeface="Aptos Display" panose="020B0004020202020204" pitchFamily="34" charset="0"/>
              </a:rPr>
              <a:t>What Is Culture Shock?</a:t>
            </a:r>
            <a:br>
              <a:rPr lang="en-US" sz="3200" b="1" dirty="0">
                <a:solidFill>
                  <a:schemeClr val="accent2">
                    <a:lumMod val="60000"/>
                    <a:lumOff val="40000"/>
                  </a:schemeClr>
                </a:solidFill>
                <a:latin typeface="ACADEMY ENGRAVED LET PLAIN:1.0" panose="02000000000000000000" pitchFamily="2" charset="0"/>
              </a:rPr>
            </a:br>
            <a:endParaRPr lang="en-US" sz="3200" b="1" dirty="0">
              <a:solidFill>
                <a:schemeClr val="accent2">
                  <a:lumMod val="60000"/>
                  <a:lumOff val="40000"/>
                </a:schemeClr>
              </a:solidFill>
              <a:latin typeface="ACADEMY ENGRAVED LET PLAIN:1.0" panose="02000000000000000000" pitchFamily="2" charset="0"/>
            </a:endParaRPr>
          </a:p>
        </p:txBody>
      </p:sp>
      <p:sp>
        <p:nvSpPr>
          <p:cNvPr id="3" name="Content Placeholder 2">
            <a:extLst>
              <a:ext uri="{FF2B5EF4-FFF2-40B4-BE49-F238E27FC236}">
                <a16:creationId xmlns:a16="http://schemas.microsoft.com/office/drawing/2014/main" id="{6451D04E-8945-D646-9C3E-5A110D63D258}"/>
              </a:ext>
            </a:extLst>
          </p:cNvPr>
          <p:cNvSpPr>
            <a:spLocks noGrp="1"/>
          </p:cNvSpPr>
          <p:nvPr>
            <p:ph idx="1"/>
          </p:nvPr>
        </p:nvSpPr>
        <p:spPr>
          <a:xfrm>
            <a:off x="4458392" y="2514359"/>
            <a:ext cx="7005674" cy="2667241"/>
          </a:xfrm>
        </p:spPr>
        <p:txBody>
          <a:bodyPr>
            <a:normAutofit/>
          </a:bodyPr>
          <a:lstStyle/>
          <a:p>
            <a:pPr marL="0" indent="0" algn="ctr" fontAlgn="base">
              <a:lnSpc>
                <a:spcPct val="150000"/>
              </a:lnSpc>
              <a:buNone/>
            </a:pPr>
            <a:r>
              <a:rPr lang="en-US" sz="2800" dirty="0">
                <a:latin typeface="Aptos Display" panose="020B0004020202020204" pitchFamily="34" charset="0"/>
              </a:rPr>
              <a:t>Culture shock is the feeling you have when suddenly in an unfamiliar place, culture or way of life. </a:t>
            </a:r>
          </a:p>
        </p:txBody>
      </p:sp>
      <p:pic>
        <p:nvPicPr>
          <p:cNvPr id="2050" name="Picture 2" descr="Culture Shock Images, Stock Photos &amp;amp; Vectors | Shutterstock">
            <a:extLst>
              <a:ext uri="{FF2B5EF4-FFF2-40B4-BE49-F238E27FC236}">
                <a16:creationId xmlns:a16="http://schemas.microsoft.com/office/drawing/2014/main" id="{EFDB54A8-9C28-964A-8DAE-7ACA5E2D44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076" y="1657494"/>
            <a:ext cx="4329656" cy="31084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NCWA">
            <a:extLst>
              <a:ext uri="{FF2B5EF4-FFF2-40B4-BE49-F238E27FC236}">
                <a16:creationId xmlns:a16="http://schemas.microsoft.com/office/drawing/2014/main" id="{4973009D-D192-2E4E-B13B-80472C594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706" y="5498769"/>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06550-B218-7624-04EB-982784EE4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13AE3-816D-811E-C6C5-D6FBBEC18A44}"/>
              </a:ext>
            </a:extLst>
          </p:cNvPr>
          <p:cNvSpPr>
            <a:spLocks noGrp="1"/>
          </p:cNvSpPr>
          <p:nvPr>
            <p:ph type="title"/>
          </p:nvPr>
        </p:nvSpPr>
        <p:spPr>
          <a:xfrm>
            <a:off x="4384852" y="212132"/>
            <a:ext cx="9172575" cy="1513377"/>
          </a:xfrm>
        </p:spPr>
        <p:txBody>
          <a:bodyPr>
            <a:normAutofit/>
          </a:bodyPr>
          <a:lstStyle/>
          <a:p>
            <a:pPr algn="l"/>
            <a:r>
              <a:rPr lang="en-US" sz="2800" b="1" dirty="0">
                <a:latin typeface="Calibri" panose="020F0502020204030204" pitchFamily="34" charset="0"/>
                <a:ea typeface="Calibri" panose="020F0502020204030204" pitchFamily="34" charset="0"/>
                <a:cs typeface="Calibri" panose="020F0502020204030204" pitchFamily="34" charset="0"/>
              </a:rPr>
              <a:t>Interesting Facts About Culture Shock</a:t>
            </a:r>
            <a:endPar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097CC12-BFBE-0BC1-0C1C-D6D128FECC33}"/>
              </a:ext>
            </a:extLst>
          </p:cNvPr>
          <p:cNvSpPr>
            <a:spLocks noGrp="1"/>
          </p:cNvSpPr>
          <p:nvPr>
            <p:ph idx="1"/>
          </p:nvPr>
        </p:nvSpPr>
        <p:spPr>
          <a:xfrm>
            <a:off x="695324" y="1623841"/>
            <a:ext cx="11176885" cy="4474768"/>
          </a:xfrm>
        </p:spPr>
        <p:txBody>
          <a:bodyPr>
            <a:no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Culture Shock Can Affect the Senses:</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It’s not just emotional But people may react physically too (trouble sleeping, craving familiar foods, or feeling tired easily).</a:t>
            </a:r>
          </a:p>
          <a:p>
            <a:endParaRPr lang="en-US" sz="2000" b="1"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Language Barriers Are a Major Trigger:</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Even fluent English speakers can struggle with </a:t>
            </a:r>
            <a:r>
              <a:rPr lang="en-US" sz="2000" b="1" dirty="0">
                <a:latin typeface="Calibri" panose="020F0502020204030204" pitchFamily="34" charset="0"/>
                <a:ea typeface="Calibri" panose="020F0502020204030204" pitchFamily="34" charset="0"/>
                <a:cs typeface="Calibri" panose="020F0502020204030204" pitchFamily="34" charset="0"/>
              </a:rPr>
              <a:t>accents, slang, or humor</a:t>
            </a:r>
            <a:r>
              <a:rPr lang="en-US" sz="2000" dirty="0">
                <a:latin typeface="Calibri" panose="020F0502020204030204" pitchFamily="34" charset="0"/>
                <a:ea typeface="Calibri" panose="020F0502020204030204" pitchFamily="34" charset="0"/>
                <a:cs typeface="Calibri" panose="020F0502020204030204" pitchFamily="34" charset="0"/>
              </a:rPr>
              <a:t> :understanding idioms like “break a leg” or “hit the books” takes time!</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Food Is the Fastest Way to Feel at Home:</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Many international students say </a:t>
            </a:r>
            <a:r>
              <a:rPr lang="en-US" sz="2000" i="1" dirty="0">
                <a:latin typeface="Calibri" panose="020F0502020204030204" pitchFamily="34" charset="0"/>
                <a:ea typeface="Calibri" panose="020F0502020204030204" pitchFamily="34" charset="0"/>
                <a:cs typeface="Calibri" panose="020F0502020204030204" pitchFamily="34" charset="0"/>
              </a:rPr>
              <a:t>cooking dishes from home</a:t>
            </a:r>
            <a:r>
              <a:rPr lang="en-US" sz="2000" dirty="0">
                <a:latin typeface="Calibri" panose="020F0502020204030204" pitchFamily="34" charset="0"/>
                <a:ea typeface="Calibri" panose="020F0502020204030204" pitchFamily="34" charset="0"/>
                <a:cs typeface="Calibri" panose="020F0502020204030204" pitchFamily="34" charset="0"/>
              </a:rPr>
              <a:t> or visiting cultural restaurants helps them cope with homesickness.</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b="1" dirty="0">
                <a:latin typeface="Calibri" panose="020F0502020204030204" pitchFamily="34" charset="0"/>
                <a:ea typeface="Calibri" panose="020F0502020204030204" pitchFamily="34" charset="0"/>
                <a:cs typeface="Calibri" panose="020F0502020204030204" pitchFamily="34" charset="0"/>
              </a:rPr>
              <a:t>Americans Smile… A Lot!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In many cultures, smiling at strangers is rare  in the U.S., it’s a common friendly gesture, which can feel confusing at first.</a:t>
            </a:r>
          </a:p>
          <a:p>
            <a:pPr marL="0" indent="0">
              <a:buNone/>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4" descr="NCWA">
            <a:extLst>
              <a:ext uri="{FF2B5EF4-FFF2-40B4-BE49-F238E27FC236}">
                <a16:creationId xmlns:a16="http://schemas.microsoft.com/office/drawing/2014/main" id="{3DBAEE71-C170-91F4-3863-9E43A8D60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203" y="6092354"/>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B52AA-7C97-9A5C-E6AE-A986C47AC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FC8BC-7360-9E66-C8AD-6AF4CFC23DD6}"/>
              </a:ext>
            </a:extLst>
          </p:cNvPr>
          <p:cNvSpPr>
            <a:spLocks noGrp="1"/>
          </p:cNvSpPr>
          <p:nvPr>
            <p:ph type="title"/>
          </p:nvPr>
        </p:nvSpPr>
        <p:spPr>
          <a:xfrm>
            <a:off x="4655555" y="212132"/>
            <a:ext cx="6856890" cy="1513377"/>
          </a:xfrm>
        </p:spPr>
        <p:txBody>
          <a:bodyPr>
            <a:normAutofit/>
          </a:bodyPr>
          <a:lstStyle/>
          <a:p>
            <a:pPr algn="l"/>
            <a:r>
              <a:rPr lang="en-US" sz="2800" b="1" dirty="0">
                <a:latin typeface="Calibri" panose="020F0502020204030204" pitchFamily="34" charset="0"/>
                <a:ea typeface="Calibri" panose="020F0502020204030204" pitchFamily="34" charset="0"/>
                <a:cs typeface="Calibri" panose="020F0502020204030204" pitchFamily="34" charset="0"/>
              </a:rPr>
              <a:t>Interesting Facts About Culture Shock</a:t>
            </a:r>
            <a:endParaRPr lang="en-US" sz="28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D2EA7DD-F220-C554-54FC-2D41194BFD03}"/>
              </a:ext>
            </a:extLst>
          </p:cNvPr>
          <p:cNvSpPr>
            <a:spLocks noGrp="1"/>
          </p:cNvSpPr>
          <p:nvPr>
            <p:ph idx="1"/>
          </p:nvPr>
        </p:nvSpPr>
        <p:spPr>
          <a:xfrm>
            <a:off x="335560" y="1339028"/>
            <a:ext cx="11176885" cy="5518972"/>
          </a:xfrm>
        </p:spPr>
        <p:txBody>
          <a:bodyPr>
            <a:no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“How Are You?” Isn’t Always a Real Question:</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It’s a casual greeting, not an invitation to share personal details. A simple “I’m good, thanks!” works best.</a:t>
            </a:r>
          </a:p>
          <a:p>
            <a:r>
              <a:rPr lang="en-US" sz="2000" b="1" dirty="0">
                <a:latin typeface="Calibri" panose="020F0502020204030204" pitchFamily="34" charset="0"/>
                <a:ea typeface="Calibri" panose="020F0502020204030204" pitchFamily="34" charset="0"/>
                <a:cs typeface="Calibri" panose="020F0502020204030204" pitchFamily="34" charset="0"/>
              </a:rPr>
              <a:t>Small Talk Is a Big Deal:</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Conversations about the weather, sports, or weekend plans are </a:t>
            </a:r>
            <a:r>
              <a:rPr lang="en-US" sz="2000" i="1" dirty="0">
                <a:latin typeface="Calibri" panose="020F0502020204030204" pitchFamily="34" charset="0"/>
                <a:ea typeface="Calibri" panose="020F0502020204030204" pitchFamily="34" charset="0"/>
                <a:cs typeface="Calibri" panose="020F0502020204030204" pitchFamily="34" charset="0"/>
              </a:rPr>
              <a:t>social connectors</a:t>
            </a:r>
            <a:r>
              <a:rPr lang="en-US" sz="2000" dirty="0">
                <a:latin typeface="Calibri" panose="020F0502020204030204" pitchFamily="34" charset="0"/>
                <a:ea typeface="Calibri" panose="020F0502020204030204" pitchFamily="34" charset="0"/>
                <a:cs typeface="Calibri" panose="020F0502020204030204" pitchFamily="34" charset="0"/>
              </a:rPr>
              <a:t>; they help people build rapport.</a:t>
            </a:r>
          </a:p>
          <a:p>
            <a:r>
              <a:rPr lang="en-US" sz="2000" b="1" dirty="0">
                <a:latin typeface="Calibri" panose="020F0502020204030204" pitchFamily="34" charset="0"/>
                <a:ea typeface="Calibri" panose="020F0502020204030204" pitchFamily="34" charset="0"/>
                <a:cs typeface="Calibri" panose="020F0502020204030204" pitchFamily="34" charset="0"/>
              </a:rPr>
              <a:t>Humor Differs by Culture:</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Sarcasm, irony, or self-deprecating jokes are very common in the U.S., and it can take time to interpret them correctly.</a:t>
            </a:r>
          </a:p>
          <a:p>
            <a:r>
              <a:rPr lang="en-US" sz="2000" b="1" dirty="0">
                <a:latin typeface="Calibri" panose="020F0502020204030204" pitchFamily="34" charset="0"/>
                <a:ea typeface="Calibri" panose="020F0502020204030204" pitchFamily="34" charset="0"/>
                <a:cs typeface="Calibri" panose="020F0502020204030204" pitchFamily="34" charset="0"/>
              </a:rPr>
              <a:t>Students Often Miss Background Noise:</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Many newcomers say they miss the “buzz” of busy streets, family conversations, and festivals back home. U.S. towns may feel </a:t>
            </a:r>
            <a:r>
              <a:rPr lang="en-US" sz="2000" i="1" dirty="0">
                <a:latin typeface="Calibri" panose="020F0502020204030204" pitchFamily="34" charset="0"/>
                <a:ea typeface="Calibri" panose="020F0502020204030204" pitchFamily="34" charset="0"/>
                <a:cs typeface="Calibri" panose="020F0502020204030204" pitchFamily="34" charset="0"/>
              </a:rPr>
              <a:t>quiet</a:t>
            </a:r>
            <a:r>
              <a:rPr lang="en-US" sz="2000" dirty="0">
                <a:latin typeface="Calibri" panose="020F0502020204030204" pitchFamily="34" charset="0"/>
                <a:ea typeface="Calibri" panose="020F0502020204030204" pitchFamily="34" charset="0"/>
                <a:cs typeface="Calibri" panose="020F0502020204030204" pitchFamily="34" charset="0"/>
              </a:rPr>
              <a:t> by comparison.</a:t>
            </a:r>
          </a:p>
          <a:p>
            <a:r>
              <a:rPr lang="en-US" sz="2000" b="1" dirty="0">
                <a:latin typeface="Calibri" panose="020F0502020204030204" pitchFamily="34" charset="0"/>
                <a:ea typeface="Calibri" panose="020F0502020204030204" pitchFamily="34" charset="0"/>
                <a:cs typeface="Calibri" panose="020F0502020204030204" pitchFamily="34" charset="0"/>
              </a:rPr>
              <a:t>The Shock Fades &amp; Growth Stays:</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Culture shock eventually disappears, but it leaves behind stronger communication skills, independence, and emotional maturity.</a:t>
            </a:r>
          </a:p>
        </p:txBody>
      </p:sp>
      <p:pic>
        <p:nvPicPr>
          <p:cNvPr id="4" name="Picture 4" descr="NCWA">
            <a:extLst>
              <a:ext uri="{FF2B5EF4-FFF2-40B4-BE49-F238E27FC236}">
                <a16:creationId xmlns:a16="http://schemas.microsoft.com/office/drawing/2014/main" id="{A9C6CBFD-E757-CA6B-926C-E74B41D44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203" y="6092354"/>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g23915451e8d_0_1" descr="C:\Users\Administrator\Desktop\mtsu\6782184693_9cb41bf0bf.jpg"/>
          <p:cNvPicPr preferRelativeResize="0"/>
          <p:nvPr/>
        </p:nvPicPr>
        <p:blipFill rotWithShape="1">
          <a:blip r:embed="rId3">
            <a:alphaModFix/>
          </a:blip>
          <a:srcRect/>
          <a:stretch/>
        </p:blipFill>
        <p:spPr>
          <a:xfrm>
            <a:off x="0" y="1"/>
            <a:ext cx="12192000" cy="7315815"/>
          </a:xfrm>
          <a:prstGeom prst="rect">
            <a:avLst/>
          </a:prstGeom>
          <a:noFill/>
          <a:ln>
            <a:noFill/>
          </a:ln>
        </p:spPr>
      </p:pic>
      <p:pic>
        <p:nvPicPr>
          <p:cNvPr id="451" name="Google Shape;451;g23915451e8d_0_1"/>
          <p:cNvPicPr preferRelativeResize="0"/>
          <p:nvPr/>
        </p:nvPicPr>
        <p:blipFill rotWithShape="1">
          <a:blip r:embed="rId4">
            <a:alphaModFix/>
          </a:blip>
          <a:srcRect/>
          <a:stretch/>
        </p:blipFill>
        <p:spPr>
          <a:xfrm>
            <a:off x="0" y="1178432"/>
            <a:ext cx="7006876" cy="5984685"/>
          </a:xfrm>
          <a:prstGeom prst="rect">
            <a:avLst/>
          </a:prstGeom>
          <a:noFill/>
          <a:ln>
            <a:noFill/>
          </a:ln>
        </p:spPr>
      </p:pic>
      <p:sp>
        <p:nvSpPr>
          <p:cNvPr id="452" name="Google Shape;452;g23915451e8d_0_1"/>
          <p:cNvSpPr txBox="1"/>
          <p:nvPr/>
        </p:nvSpPr>
        <p:spPr>
          <a:xfrm>
            <a:off x="-184608" y="4857121"/>
            <a:ext cx="4442073" cy="1644893"/>
          </a:xfrm>
          <a:prstGeom prst="rect">
            <a:avLst/>
          </a:prstGeom>
          <a:noFill/>
          <a:ln>
            <a:noFill/>
          </a:ln>
        </p:spPr>
        <p:txBody>
          <a:bodyPr spcFirstLastPara="1" wrap="square" lIns="96756" tIns="48365" rIns="96756" bIns="48365" anchor="t" anchorCtr="0">
            <a:spAutoFit/>
          </a:bodyPr>
          <a:lstStyle/>
          <a:p>
            <a:pPr algn="ctr"/>
            <a:r>
              <a:rPr lang="en-US" sz="10054" b="1" dirty="0">
                <a:solidFill>
                  <a:schemeClr val="lt1"/>
                </a:solidFill>
                <a:latin typeface="Calibri"/>
                <a:ea typeface="Calibri"/>
                <a:cs typeface="Calibri"/>
                <a:sym typeface="Calibri"/>
              </a:rPr>
              <a:t>Q &amp; A</a:t>
            </a:r>
            <a:endParaRPr sz="10054"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F564A11-6329-EBFF-4985-F479D8B924BD}"/>
              </a:ext>
            </a:extLst>
          </p:cNvPr>
          <p:cNvPicPr>
            <a:picLocks noChangeAspect="1"/>
          </p:cNvPicPr>
          <p:nvPr/>
        </p:nvPicPr>
        <p:blipFill>
          <a:blip r:embed="rId5"/>
          <a:stretch>
            <a:fillRect/>
          </a:stretch>
        </p:blipFill>
        <p:spPr>
          <a:xfrm>
            <a:off x="-783" y="-109448"/>
            <a:ext cx="4074425" cy="22703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1" name="Rectangle 10">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91A90930-4117-42E3-B9BA-785001EF2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3640"/>
          <a:stretch/>
        </p:blipFill>
        <p:spPr>
          <a:xfrm>
            <a:off x="0" y="4038601"/>
            <a:ext cx="4636008" cy="2819400"/>
          </a:xfrm>
          <a:prstGeom prst="rect">
            <a:avLst/>
          </a:prstGeom>
        </p:spPr>
      </p:pic>
      <p:sp>
        <p:nvSpPr>
          <p:cNvPr id="2" name="Title 1">
            <a:extLst>
              <a:ext uri="{FF2B5EF4-FFF2-40B4-BE49-F238E27FC236}">
                <a16:creationId xmlns:a16="http://schemas.microsoft.com/office/drawing/2014/main" id="{584213F7-1A42-F543-9B4F-2656A83CF85A}"/>
              </a:ext>
            </a:extLst>
          </p:cNvPr>
          <p:cNvSpPr>
            <a:spLocks noGrp="1"/>
          </p:cNvSpPr>
          <p:nvPr>
            <p:ph type="title"/>
          </p:nvPr>
        </p:nvSpPr>
        <p:spPr>
          <a:xfrm>
            <a:off x="276226" y="987287"/>
            <a:ext cx="3937966" cy="4697896"/>
          </a:xfrm>
        </p:spPr>
        <p:txBody>
          <a:bodyPr>
            <a:normAutofit/>
          </a:bodyPr>
          <a:lstStyle/>
          <a:p>
            <a:pPr algn="ctr"/>
            <a:r>
              <a:rPr lang="en-US" sz="3600" b="1" dirty="0">
                <a:solidFill>
                  <a:srgbClr val="0070C0"/>
                </a:solidFill>
              </a:rPr>
              <a:t>HOW TO ADDRESS PEOPLE YOU DON’T KNOW WELL</a:t>
            </a:r>
            <a:br>
              <a:rPr lang="en-US" sz="3600" b="1" dirty="0">
                <a:solidFill>
                  <a:srgbClr val="0070C0"/>
                </a:solidFill>
              </a:rPr>
            </a:br>
            <a:endParaRPr lang="en-US" sz="3600" dirty="0">
              <a:solidFill>
                <a:srgbClr val="0070C0"/>
              </a:solidFill>
            </a:endParaRPr>
          </a:p>
        </p:txBody>
      </p:sp>
      <p:sp>
        <p:nvSpPr>
          <p:cNvPr id="3" name="Content Placeholder 2">
            <a:extLst>
              <a:ext uri="{FF2B5EF4-FFF2-40B4-BE49-F238E27FC236}">
                <a16:creationId xmlns:a16="http://schemas.microsoft.com/office/drawing/2014/main" id="{17280E79-B3E9-7242-8898-AF5734D4E2F1}"/>
              </a:ext>
            </a:extLst>
          </p:cNvPr>
          <p:cNvSpPr>
            <a:spLocks noGrp="1"/>
          </p:cNvSpPr>
          <p:nvPr>
            <p:ph idx="1"/>
          </p:nvPr>
        </p:nvSpPr>
        <p:spPr>
          <a:xfrm>
            <a:off x="4880113" y="404674"/>
            <a:ext cx="7035661" cy="6015176"/>
          </a:xfrm>
        </p:spPr>
        <p:txBody>
          <a:bodyPr anchor="ctr">
            <a:normAutofit/>
          </a:bodyPr>
          <a:lstStyle/>
          <a:p>
            <a:r>
              <a:rPr lang="en-US" sz="2000" dirty="0"/>
              <a:t>American culture does not have an established custom for speaking with people of different social positions or age.</a:t>
            </a:r>
          </a:p>
          <a:p>
            <a:r>
              <a:rPr lang="en-US" sz="2000" dirty="0"/>
              <a:t>Americans are more informal when greeting other people. Most people speak to each other using their first names.</a:t>
            </a:r>
          </a:p>
          <a:p>
            <a:pPr marL="0" indent="0">
              <a:buNone/>
            </a:pPr>
            <a:endParaRPr lang="en-US" sz="2000" dirty="0"/>
          </a:p>
          <a:p>
            <a:pPr marL="457200" lvl="1" indent="0">
              <a:buNone/>
            </a:pPr>
            <a:r>
              <a:rPr lang="en-US" sz="1800" dirty="0"/>
              <a:t>	However!</a:t>
            </a:r>
          </a:p>
          <a:p>
            <a:r>
              <a:rPr lang="en-US" sz="2000" dirty="0"/>
              <a:t>When speaking to someone with a title, such as Professor or Doctor, it is more appropriate to use their title when speaking to them until you know them well. For example, “Professor Smith, how are you?”</a:t>
            </a:r>
          </a:p>
          <a:p>
            <a:pPr marL="0" indent="0">
              <a:buNone/>
            </a:pPr>
            <a:endParaRPr lang="en-US" sz="2000" dirty="0"/>
          </a:p>
          <a:p>
            <a:r>
              <a:rPr lang="en-US" sz="2000" dirty="0"/>
              <a:t>When meeting someone for the first time, they will inform you how they like to be addressed. Some professors will want to be addressed by their title, others by their first name. </a:t>
            </a:r>
          </a:p>
          <a:p>
            <a:endParaRPr lang="en-US" sz="2000" dirty="0"/>
          </a:p>
        </p:txBody>
      </p:sp>
      <p:pic>
        <p:nvPicPr>
          <p:cNvPr id="4" name="Picture 4" descr="NCWA">
            <a:extLst>
              <a:ext uri="{FF2B5EF4-FFF2-40B4-BE49-F238E27FC236}">
                <a16:creationId xmlns:a16="http://schemas.microsoft.com/office/drawing/2014/main" id="{71E3A623-4741-A345-B3AA-B5671BD49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65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3" name="Content Placeholder 2">
            <a:extLst>
              <a:ext uri="{FF2B5EF4-FFF2-40B4-BE49-F238E27FC236}">
                <a16:creationId xmlns:a16="http://schemas.microsoft.com/office/drawing/2014/main" id="{4F70EA95-0F3B-4F4C-AE6C-CF98C1F61BB3}"/>
              </a:ext>
            </a:extLst>
          </p:cNvPr>
          <p:cNvSpPr>
            <a:spLocks noGrp="1"/>
          </p:cNvSpPr>
          <p:nvPr>
            <p:ph idx="1"/>
          </p:nvPr>
        </p:nvSpPr>
        <p:spPr>
          <a:xfrm>
            <a:off x="3505200" y="1381125"/>
            <a:ext cx="8096249" cy="4610100"/>
          </a:xfrm>
        </p:spPr>
        <p:txBody>
          <a:bodyPr>
            <a:normAutofit/>
          </a:bodyPr>
          <a:lstStyle/>
          <a:p>
            <a:r>
              <a:rPr lang="en-US" sz="2600" dirty="0"/>
              <a:t>While most feelings of culture shock do not last very long.  However, culture shock can lead to loneliness, </a:t>
            </a:r>
            <a:r>
              <a:rPr lang="en-US" sz="2600" dirty="0">
                <a:hlinkClick r:id="rId3" tooltip="homesickness"/>
              </a:rPr>
              <a:t>homesickness</a:t>
            </a:r>
            <a:r>
              <a:rPr lang="en-US" sz="2600" dirty="0"/>
              <a:t>, or even depression. Culture Shock is real. </a:t>
            </a:r>
          </a:p>
          <a:p>
            <a:endParaRPr lang="en-US" sz="2600" dirty="0"/>
          </a:p>
          <a:p>
            <a:r>
              <a:rPr lang="en-US" sz="2800" dirty="0"/>
              <a:t> </a:t>
            </a:r>
            <a:r>
              <a:rPr lang="en-US" sz="2600" dirty="0"/>
              <a:t>If you are struggling with culture shock, it is important to remember that there are adjustment strategies and resources available if you need help finding your place. The MTSU Counseling Center has free services for students. </a:t>
            </a:r>
          </a:p>
        </p:txBody>
      </p:sp>
      <p:pic>
        <p:nvPicPr>
          <p:cNvPr id="4" name="Picture 3" descr="NCWA">
            <a:extLst>
              <a:ext uri="{FF2B5EF4-FFF2-40B4-BE49-F238E27FC236}">
                <a16:creationId xmlns:a16="http://schemas.microsoft.com/office/drawing/2014/main" id="{CF1B2682-5398-304E-BBDC-60AC36C320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A17C72-A6B1-AD0F-ADF9-7D726BA0C15D}"/>
              </a:ext>
            </a:extLst>
          </p:cNvPr>
          <p:cNvSpPr txBox="1"/>
          <p:nvPr/>
        </p:nvSpPr>
        <p:spPr>
          <a:xfrm>
            <a:off x="4162425" y="476705"/>
            <a:ext cx="5920210" cy="646331"/>
          </a:xfrm>
          <a:prstGeom prst="rect">
            <a:avLst/>
          </a:prstGeom>
          <a:noFill/>
        </p:spPr>
        <p:txBody>
          <a:bodyPr wrap="none" rtlCol="0">
            <a:spAutoFit/>
          </a:bodyPr>
          <a:lstStyle/>
          <a:p>
            <a:r>
              <a:rPr lang="en-US" sz="3600" dirty="0"/>
              <a:t>Culture shock-What to do</a:t>
            </a:r>
          </a:p>
        </p:txBody>
      </p:sp>
    </p:spTree>
    <p:extLst>
      <p:ext uri="{BB962C8B-B14F-4D97-AF65-F5344CB8AC3E}">
        <p14:creationId xmlns:p14="http://schemas.microsoft.com/office/powerpoint/2010/main" val="185560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93AF-45AB-EF4D-96E8-B2E217EA0436}"/>
              </a:ext>
            </a:extLst>
          </p:cNvPr>
          <p:cNvSpPr>
            <a:spLocks noGrp="1"/>
          </p:cNvSpPr>
          <p:nvPr>
            <p:ph type="title"/>
          </p:nvPr>
        </p:nvSpPr>
        <p:spPr>
          <a:xfrm>
            <a:off x="1943657" y="833847"/>
            <a:ext cx="9867900" cy="1293028"/>
          </a:xfrm>
        </p:spPr>
        <p:txBody>
          <a:bodyPr>
            <a:normAutofit fontScale="90000"/>
          </a:bodyPr>
          <a:lstStyle/>
          <a:p>
            <a:r>
              <a:rPr lang="en-US" b="1" dirty="0">
                <a:solidFill>
                  <a:srgbClr val="0070C0"/>
                </a:solidFill>
              </a:rPr>
              <a:t>How Can I Deal With Culture Shock?</a:t>
            </a:r>
            <a:br>
              <a:rPr lang="en-US" b="1" dirty="0">
                <a:solidFill>
                  <a:srgbClr val="0070C0"/>
                </a:solidFill>
              </a:rPr>
            </a:br>
            <a:endParaRPr lang="en-US" b="1" dirty="0">
              <a:solidFill>
                <a:srgbClr val="0070C0"/>
              </a:solidFill>
            </a:endParaRPr>
          </a:p>
        </p:txBody>
      </p:sp>
      <p:sp>
        <p:nvSpPr>
          <p:cNvPr id="3" name="Content Placeholder 2">
            <a:extLst>
              <a:ext uri="{FF2B5EF4-FFF2-40B4-BE49-F238E27FC236}">
                <a16:creationId xmlns:a16="http://schemas.microsoft.com/office/drawing/2014/main" id="{B4B86B5C-7221-3344-8E09-00AC9A9F48B3}"/>
              </a:ext>
            </a:extLst>
          </p:cNvPr>
          <p:cNvSpPr>
            <a:spLocks noGrp="1"/>
          </p:cNvSpPr>
          <p:nvPr>
            <p:ph idx="1"/>
          </p:nvPr>
        </p:nvSpPr>
        <p:spPr>
          <a:xfrm>
            <a:off x="685800" y="1664924"/>
            <a:ext cx="10820400" cy="4466803"/>
          </a:xfrm>
        </p:spPr>
        <p:txBody>
          <a:bodyPr>
            <a:normAutofit/>
          </a:bodyPr>
          <a:lstStyle/>
          <a:p>
            <a:pPr fontAlgn="base"/>
            <a:r>
              <a:rPr lang="en-US" dirty="0"/>
              <a:t>First, remind yourself that it is perfectly normal to experience culture shock. Just about everyone who moves somewhere new feels a little out of place, and it does not matter how old they are or what country they call home. If you are having trouble adjusting, here are some tips for adapting to a new culture: </a:t>
            </a:r>
          </a:p>
          <a:p>
            <a:r>
              <a:rPr lang="en-US" dirty="0"/>
              <a:t>Stay Positive</a:t>
            </a:r>
          </a:p>
          <a:p>
            <a:r>
              <a:rPr lang="en-US" dirty="0"/>
              <a:t>Remember, Culture Shock Passes</a:t>
            </a:r>
          </a:p>
          <a:p>
            <a:r>
              <a:rPr lang="en-US" dirty="0"/>
              <a:t>Be Social </a:t>
            </a:r>
          </a:p>
          <a:p>
            <a:r>
              <a:rPr lang="en-US" dirty="0"/>
              <a:t>Know Yourself and Give Yourself a Break</a:t>
            </a:r>
          </a:p>
          <a:p>
            <a:r>
              <a:rPr lang="en-US" dirty="0"/>
              <a:t>Talk to someone</a:t>
            </a:r>
          </a:p>
          <a:p>
            <a:r>
              <a:rPr lang="en-US" dirty="0"/>
              <a:t>Make use of the MTSU counseling center</a:t>
            </a:r>
          </a:p>
          <a:p>
            <a:endParaRPr lang="en-US" dirty="0"/>
          </a:p>
        </p:txBody>
      </p:sp>
      <p:pic>
        <p:nvPicPr>
          <p:cNvPr id="4" name="Picture 3" descr="NCWA">
            <a:extLst>
              <a:ext uri="{FF2B5EF4-FFF2-40B4-BE49-F238E27FC236}">
                <a16:creationId xmlns:a16="http://schemas.microsoft.com/office/drawing/2014/main" id="{F2C87D3A-F7FE-5841-B01B-545C115F0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6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A626-1FA2-424D-AC69-3C02F2CB0FD3}"/>
              </a:ext>
            </a:extLst>
          </p:cNvPr>
          <p:cNvSpPr>
            <a:spLocks noGrp="1"/>
          </p:cNvSpPr>
          <p:nvPr>
            <p:ph type="title"/>
          </p:nvPr>
        </p:nvSpPr>
        <p:spPr>
          <a:xfrm>
            <a:off x="2226279" y="1306943"/>
            <a:ext cx="7425721" cy="725057"/>
          </a:xfrm>
        </p:spPr>
        <p:txBody>
          <a:bodyPr>
            <a:noAutofit/>
          </a:bodyPr>
          <a:lstStyle/>
          <a:p>
            <a:pPr algn="ctr"/>
            <a:r>
              <a:rPr lang="en-US" sz="5400" b="1" dirty="0">
                <a:solidFill>
                  <a:srgbClr val="0070C0"/>
                </a:solidFill>
              </a:rPr>
              <a:t>WORK ETHIC</a:t>
            </a:r>
            <a:br>
              <a:rPr lang="en-US" sz="5400" b="1" dirty="0">
                <a:solidFill>
                  <a:srgbClr val="0070C0"/>
                </a:solidFill>
              </a:rPr>
            </a:br>
            <a:endParaRPr lang="en-US" sz="5400" dirty="0">
              <a:solidFill>
                <a:srgbClr val="0070C0"/>
              </a:solidFill>
            </a:endParaRPr>
          </a:p>
        </p:txBody>
      </p:sp>
      <p:sp>
        <p:nvSpPr>
          <p:cNvPr id="3" name="Content Placeholder 2">
            <a:extLst>
              <a:ext uri="{FF2B5EF4-FFF2-40B4-BE49-F238E27FC236}">
                <a16:creationId xmlns:a16="http://schemas.microsoft.com/office/drawing/2014/main" id="{CA4AC842-5612-544D-8498-E8A57C81082A}"/>
              </a:ext>
            </a:extLst>
          </p:cNvPr>
          <p:cNvSpPr>
            <a:spLocks noGrp="1"/>
          </p:cNvSpPr>
          <p:nvPr>
            <p:ph idx="1"/>
          </p:nvPr>
        </p:nvSpPr>
        <p:spPr>
          <a:xfrm>
            <a:off x="360424" y="1948276"/>
            <a:ext cx="7159625" cy="4519199"/>
          </a:xfrm>
        </p:spPr>
        <p:txBody>
          <a:bodyPr>
            <a:normAutofit/>
          </a:bodyPr>
          <a:lstStyle/>
          <a:p>
            <a:r>
              <a:rPr lang="en-US" sz="2000" dirty="0"/>
              <a:t>Many Americans judge success by how many hours you devote to your work, school or project. </a:t>
            </a:r>
          </a:p>
          <a:p>
            <a:endParaRPr lang="en-US" sz="2000" dirty="0"/>
          </a:p>
          <a:p>
            <a:r>
              <a:rPr lang="en-US" sz="2000" dirty="0"/>
              <a:t>Although, a normal work week for a full-time job is 40 hours a week, for many industries you are expected to work more especially at the beginning of your career. </a:t>
            </a:r>
          </a:p>
          <a:p>
            <a:endParaRPr lang="en-US" sz="2000" dirty="0"/>
          </a:p>
          <a:p>
            <a:r>
              <a:rPr lang="en-US" sz="2000" dirty="0"/>
              <a:t>For school, there is the same mentality to work hard to get good grades, graduate with your degree, build your resume, and get good references from your professors.</a:t>
            </a:r>
          </a:p>
          <a:p>
            <a:endParaRPr lang="en-US" sz="2000" dirty="0"/>
          </a:p>
        </p:txBody>
      </p:sp>
      <p:pic>
        <p:nvPicPr>
          <p:cNvPr id="5122" name="Picture 2" descr="Work Ethic High Res Stock Images | Shutterstock">
            <a:extLst>
              <a:ext uri="{FF2B5EF4-FFF2-40B4-BE49-F238E27FC236}">
                <a16:creationId xmlns:a16="http://schemas.microsoft.com/office/drawing/2014/main" id="{15C8D5AC-5822-EE4F-A6A9-91E2F0A4E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60" t="26680" b="11429"/>
          <a:stretch/>
        </p:blipFill>
        <p:spPr bwMode="auto">
          <a:xfrm>
            <a:off x="7861238" y="2407529"/>
            <a:ext cx="3644962" cy="21497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NCWA">
            <a:extLst>
              <a:ext uri="{FF2B5EF4-FFF2-40B4-BE49-F238E27FC236}">
                <a16:creationId xmlns:a16="http://schemas.microsoft.com/office/drawing/2014/main" id="{D5EDE435-37DB-5642-9B3D-0D630B505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49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88013294-D8F3-1097-F191-348BBC95808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4BF7F0-5F58-9961-59FB-CDF6FCC9E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2ACB25E-C8E5-F0B7-588B-E112681FA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61B78514-AD47-9CDB-28CC-F4B134D38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3" name="Content Placeholder 2">
            <a:extLst>
              <a:ext uri="{FF2B5EF4-FFF2-40B4-BE49-F238E27FC236}">
                <a16:creationId xmlns:a16="http://schemas.microsoft.com/office/drawing/2014/main" id="{D50F42FE-D28B-3DB0-D05C-CE9BE50B990E}"/>
              </a:ext>
            </a:extLst>
          </p:cNvPr>
          <p:cNvSpPr>
            <a:spLocks noGrp="1"/>
          </p:cNvSpPr>
          <p:nvPr>
            <p:ph idx="1"/>
          </p:nvPr>
        </p:nvSpPr>
        <p:spPr>
          <a:xfrm>
            <a:off x="3505200" y="1381125"/>
            <a:ext cx="8096249" cy="4610100"/>
          </a:xfrm>
        </p:spPr>
        <p:txBody>
          <a:bodyPr>
            <a:noAutofit/>
          </a:bodyPr>
          <a:lstStyle/>
          <a:p>
            <a:r>
              <a:rPr lang="en-US" sz="1800" b="1" dirty="0">
                <a:latin typeface="Calibri" panose="020F0502020204030204" pitchFamily="34" charset="0"/>
                <a:ea typeface="Calibri" panose="020F0502020204030204" pitchFamily="34" charset="0"/>
                <a:cs typeface="Calibri" panose="020F0502020204030204" pitchFamily="34" charset="0"/>
              </a:rPr>
              <a:t>Interactive Learning:</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Professors encourage active participation and critical thinking rather than rote memorization. Sharing your viewpoint is valued as much as getting the “right” answer.</a:t>
            </a:r>
          </a:p>
          <a:p>
            <a:r>
              <a:rPr lang="en-US" sz="1800" b="1" dirty="0">
                <a:latin typeface="Calibri" panose="020F0502020204030204" pitchFamily="34" charset="0"/>
                <a:ea typeface="Calibri" panose="020F0502020204030204" pitchFamily="34" charset="0"/>
                <a:cs typeface="Calibri" panose="020F0502020204030204" pitchFamily="34" charset="0"/>
              </a:rPr>
              <a:t>Open Communication:</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Students are free to question, discuss, or respectfully challenge professors’ ideas. Expressing your thoughts shows engagement, not disrespect.</a:t>
            </a:r>
          </a:p>
          <a:p>
            <a:r>
              <a:rPr lang="en-US" sz="1800" b="1" dirty="0">
                <a:latin typeface="Calibri" panose="020F0502020204030204" pitchFamily="34" charset="0"/>
                <a:ea typeface="Calibri" panose="020F0502020204030204" pitchFamily="34" charset="0"/>
                <a:cs typeface="Calibri" panose="020F0502020204030204" pitchFamily="34" charset="0"/>
              </a:rPr>
              <a:t>Independent Study:</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You are expected to manage your own time, complete readings, and work on projects without constant reminders. Self-discipline is key.</a:t>
            </a:r>
          </a:p>
          <a:p>
            <a:r>
              <a:rPr lang="en-US" sz="1800" b="1" dirty="0">
                <a:latin typeface="Calibri" panose="020F0502020204030204" pitchFamily="34" charset="0"/>
                <a:ea typeface="Calibri" panose="020F0502020204030204" pitchFamily="34" charset="0"/>
                <a:cs typeface="Calibri" panose="020F0502020204030204" pitchFamily="34" charset="0"/>
              </a:rPr>
              <a:t>Group Collaboration:</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Many classes include group assignments where you work with peers from diverse cultural and academic backgrounds. Teamwork and contribution are graded.</a:t>
            </a:r>
          </a:p>
          <a:p>
            <a:r>
              <a:rPr lang="en-US" sz="1800" b="1" dirty="0">
                <a:latin typeface="Calibri" panose="020F0502020204030204" pitchFamily="34" charset="0"/>
                <a:ea typeface="Calibri" panose="020F0502020204030204" pitchFamily="34" charset="0"/>
                <a:cs typeface="Calibri" panose="020F0502020204030204" pitchFamily="34" charset="0"/>
              </a:rPr>
              <a:t>Strict Academic Integrity:</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Plagiarism or copying is treated very seriously. Always cite your sources using APA or MLA style and submit original work only.</a:t>
            </a:r>
          </a:p>
          <a:p>
            <a:endParaRPr lang="en-US" sz="1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NCWA">
            <a:extLst>
              <a:ext uri="{FF2B5EF4-FFF2-40B4-BE49-F238E27FC236}">
                <a16:creationId xmlns:a16="http://schemas.microsoft.com/office/drawing/2014/main" id="{BAA5A04C-ABCC-7D2D-BFC8-53653514F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59D5F7-EF31-8DDA-96E5-70B58D3EE40E}"/>
              </a:ext>
            </a:extLst>
          </p:cNvPr>
          <p:cNvSpPr txBox="1"/>
          <p:nvPr/>
        </p:nvSpPr>
        <p:spPr>
          <a:xfrm>
            <a:off x="4162425" y="476705"/>
            <a:ext cx="6984604" cy="646331"/>
          </a:xfrm>
          <a:prstGeom prst="rect">
            <a:avLst/>
          </a:prstGeom>
          <a:noFill/>
        </p:spPr>
        <p:txBody>
          <a:bodyPr wrap="none" rtlCol="0">
            <a:spAutoFit/>
          </a:bodyPr>
          <a:lstStyle/>
          <a:p>
            <a:r>
              <a:rPr lang="en-US" sz="3600" dirty="0"/>
              <a:t>Academic Culture Differences</a:t>
            </a:r>
          </a:p>
        </p:txBody>
      </p:sp>
    </p:spTree>
    <p:extLst>
      <p:ext uri="{BB962C8B-B14F-4D97-AF65-F5344CB8AC3E}">
        <p14:creationId xmlns:p14="http://schemas.microsoft.com/office/powerpoint/2010/main" val="113868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a:extLst>
            <a:ext uri="{FF2B5EF4-FFF2-40B4-BE49-F238E27FC236}">
              <a16:creationId xmlns:a16="http://schemas.microsoft.com/office/drawing/2014/main" id="{03DA4DD7-5F10-BB6C-D85A-42036FCD8D1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5D8DF1-C9C2-28DD-C85D-A606B2986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E25D43-9D20-AC9B-7FDE-77A9FB65D5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BA5D885E-A18C-F8CF-7263-657F987B28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3" name="Content Placeholder 2">
            <a:extLst>
              <a:ext uri="{FF2B5EF4-FFF2-40B4-BE49-F238E27FC236}">
                <a16:creationId xmlns:a16="http://schemas.microsoft.com/office/drawing/2014/main" id="{7171AE40-4A69-C8A4-3A14-EFC478264065}"/>
              </a:ext>
            </a:extLst>
          </p:cNvPr>
          <p:cNvSpPr>
            <a:spLocks noGrp="1"/>
          </p:cNvSpPr>
          <p:nvPr>
            <p:ph idx="1"/>
          </p:nvPr>
        </p:nvSpPr>
        <p:spPr>
          <a:xfrm>
            <a:off x="3505200" y="1381125"/>
            <a:ext cx="8096249" cy="4610100"/>
          </a:xfrm>
        </p:spPr>
        <p:txBody>
          <a:bodyPr>
            <a:normAutofit/>
          </a:bodyPr>
          <a:lstStyle/>
          <a:p>
            <a:r>
              <a:rPr lang="en-US" sz="1800" b="1" dirty="0">
                <a:latin typeface="Calibri" panose="020F0502020204030204" pitchFamily="34" charset="0"/>
                <a:ea typeface="Calibri" panose="020F0502020204030204" pitchFamily="34" charset="0"/>
                <a:cs typeface="Calibri" panose="020F0502020204030204" pitchFamily="34" charset="0"/>
              </a:rPr>
              <a:t>Continuous Evaluation:</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Grades are based on a mix of quizzes, class participation, projects, and presentations not just final exams.</a:t>
            </a:r>
          </a:p>
          <a:p>
            <a:r>
              <a:rPr lang="en-US" sz="1800" b="1" dirty="0">
                <a:latin typeface="Calibri" panose="020F0502020204030204" pitchFamily="34" charset="0"/>
                <a:ea typeface="Calibri" panose="020F0502020204030204" pitchFamily="34" charset="0"/>
                <a:cs typeface="Calibri" panose="020F0502020204030204" pitchFamily="34" charset="0"/>
              </a:rPr>
              <a:t>Critical Thinking &amp; Application:</a:t>
            </a:r>
            <a:br>
              <a:rPr lang="en-US" sz="1800"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Classes often focus on applying theories to real-world cases or data-driven situations rather than memorizing definitions</a:t>
            </a:r>
            <a:r>
              <a:rPr lang="en-US" sz="1800" dirty="0"/>
              <a:t>.</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NCWA">
            <a:extLst>
              <a:ext uri="{FF2B5EF4-FFF2-40B4-BE49-F238E27FC236}">
                <a16:creationId xmlns:a16="http://schemas.microsoft.com/office/drawing/2014/main" id="{38063437-F6FD-2106-2FEA-283925EB2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BFD7C9C-F430-EDCD-6029-284833A8A906}"/>
              </a:ext>
            </a:extLst>
          </p:cNvPr>
          <p:cNvSpPr txBox="1"/>
          <p:nvPr/>
        </p:nvSpPr>
        <p:spPr>
          <a:xfrm>
            <a:off x="4162425" y="476705"/>
            <a:ext cx="6984604" cy="646331"/>
          </a:xfrm>
          <a:prstGeom prst="rect">
            <a:avLst/>
          </a:prstGeom>
          <a:noFill/>
        </p:spPr>
        <p:txBody>
          <a:bodyPr wrap="none" rtlCol="0">
            <a:spAutoFit/>
          </a:bodyPr>
          <a:lstStyle/>
          <a:p>
            <a:r>
              <a:rPr lang="en-US" sz="3600" dirty="0"/>
              <a:t>Academic Culture Differences</a:t>
            </a:r>
          </a:p>
        </p:txBody>
      </p:sp>
    </p:spTree>
    <p:extLst>
      <p:ext uri="{BB962C8B-B14F-4D97-AF65-F5344CB8AC3E}">
        <p14:creationId xmlns:p14="http://schemas.microsoft.com/office/powerpoint/2010/main" val="202716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DEC2-2CC5-9C41-AA67-CF7E20079182}"/>
              </a:ext>
            </a:extLst>
          </p:cNvPr>
          <p:cNvSpPr>
            <a:spLocks noGrp="1"/>
          </p:cNvSpPr>
          <p:nvPr>
            <p:ph type="title"/>
          </p:nvPr>
        </p:nvSpPr>
        <p:spPr>
          <a:xfrm>
            <a:off x="4673600" y="764373"/>
            <a:ext cx="6832600" cy="1293028"/>
          </a:xfrm>
        </p:spPr>
        <p:txBody>
          <a:bodyPr>
            <a:normAutofit fontScale="90000"/>
          </a:bodyPr>
          <a:lstStyle/>
          <a:p>
            <a:pPr algn="ctr"/>
            <a:r>
              <a:rPr lang="en-US" sz="4900" b="1" dirty="0">
                <a:solidFill>
                  <a:srgbClr val="0070C0"/>
                </a:solidFill>
              </a:rPr>
              <a:t>THE VALUE OF TIME</a:t>
            </a:r>
            <a:br>
              <a:rPr lang="en-US" b="1" dirty="0"/>
            </a:br>
            <a:endParaRPr lang="en-US" dirty="0"/>
          </a:p>
        </p:txBody>
      </p:sp>
      <p:pic>
        <p:nvPicPr>
          <p:cNvPr id="6146" name="Picture 2" descr="Opinion: Turn back the clock on Daylight Savings: Why Standard Time all  year round is the healthy choice - The Globe and Mail">
            <a:extLst>
              <a:ext uri="{FF2B5EF4-FFF2-40B4-BE49-F238E27FC236}">
                <a16:creationId xmlns:a16="http://schemas.microsoft.com/office/drawing/2014/main" id="{6C034690-F374-B644-B682-AA9FEFDFB4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51" r="29592" b="1"/>
          <a:stretch/>
        </p:blipFill>
        <p:spPr bwMode="auto">
          <a:xfrm>
            <a:off x="630705" y="746125"/>
            <a:ext cx="3341220" cy="49307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8963452-CA85-8B40-907F-CD53027C421A}"/>
              </a:ext>
            </a:extLst>
          </p:cNvPr>
          <p:cNvSpPr>
            <a:spLocks noGrp="1"/>
          </p:cNvSpPr>
          <p:nvPr>
            <p:ph idx="1"/>
          </p:nvPr>
        </p:nvSpPr>
        <p:spPr>
          <a:xfrm>
            <a:off x="3971925" y="1602182"/>
            <a:ext cx="7932207" cy="4616501"/>
          </a:xfrm>
        </p:spPr>
        <p:txBody>
          <a:bodyPr>
            <a:normAutofit fontScale="92500" lnSpcReduction="10000"/>
          </a:bodyPr>
          <a:lstStyle/>
          <a:p>
            <a:pPr>
              <a:lnSpc>
                <a:spcPct val="150000"/>
              </a:lnSpc>
            </a:pPr>
            <a:r>
              <a:rPr lang="en-US" sz="2000" dirty="0"/>
              <a:t>Americans treasure their time.</a:t>
            </a:r>
            <a:endParaRPr lang="en-US" sz="1200" dirty="0"/>
          </a:p>
          <a:p>
            <a:pPr>
              <a:lnSpc>
                <a:spcPct val="150000"/>
              </a:lnSpc>
            </a:pPr>
            <a:r>
              <a:rPr lang="en-US" sz="2000" dirty="0"/>
              <a:t>You’ve probably heard the phrase, “</a:t>
            </a:r>
            <a:r>
              <a:rPr lang="en-US" sz="2000" dirty="0">
                <a:hlinkClick r:id="rId4"/>
              </a:rPr>
              <a:t>time is money</a:t>
            </a:r>
            <a:r>
              <a:rPr lang="en-US" sz="2000" dirty="0"/>
              <a:t>,” </a:t>
            </a:r>
            <a:endParaRPr lang="en-US" sz="1050" dirty="0"/>
          </a:p>
          <a:p>
            <a:pPr>
              <a:lnSpc>
                <a:spcPct val="110000"/>
              </a:lnSpc>
            </a:pPr>
            <a:r>
              <a:rPr lang="en-US" sz="2000" dirty="0"/>
              <a:t>When Americans talk about time, the time is not a general estimate, but an exact expectation. </a:t>
            </a:r>
          </a:p>
          <a:p>
            <a:pPr>
              <a:lnSpc>
                <a:spcPct val="110000"/>
              </a:lnSpc>
            </a:pPr>
            <a:r>
              <a:rPr lang="en-US" sz="2000" dirty="0"/>
              <a:t>For example, in the USA it is expected that when meeting someone you show up at that exact time.</a:t>
            </a:r>
          </a:p>
          <a:p>
            <a:pPr>
              <a:lnSpc>
                <a:spcPct val="120000"/>
              </a:lnSpc>
            </a:pPr>
            <a:r>
              <a:rPr lang="en-US" sz="2000" dirty="0"/>
              <a:t> Arriving 10 minutes late or later, without notifying the person you are meeting, is not socially acceptable and can be considered impolite.</a:t>
            </a:r>
          </a:p>
          <a:p>
            <a:pPr>
              <a:lnSpc>
                <a:spcPct val="150000"/>
              </a:lnSpc>
            </a:pPr>
            <a:r>
              <a:rPr lang="en-US" sz="2000" dirty="0"/>
              <a:t>For class, arrive at least 10 minutes early if you can</a:t>
            </a:r>
          </a:p>
          <a:p>
            <a:pPr>
              <a:lnSpc>
                <a:spcPct val="150000"/>
              </a:lnSpc>
            </a:pPr>
            <a:r>
              <a:rPr lang="en-US" sz="2000" dirty="0"/>
              <a:t>Some professors deduct points for being late</a:t>
            </a:r>
          </a:p>
          <a:p>
            <a:endParaRPr lang="en-US" sz="2000" dirty="0"/>
          </a:p>
        </p:txBody>
      </p:sp>
      <p:pic>
        <p:nvPicPr>
          <p:cNvPr id="8" name="Picture 4" descr="NCWA">
            <a:extLst>
              <a:ext uri="{FF2B5EF4-FFF2-40B4-BE49-F238E27FC236}">
                <a16:creationId xmlns:a16="http://schemas.microsoft.com/office/drawing/2014/main" id="{76A8AF3C-7609-D240-9707-13A92173C4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2203" y="5835857"/>
            <a:ext cx="1428769" cy="810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2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apor Trai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{99E1C8AD-26FA-4F4F-9E59-14709A4E711B}tf10001079</Template>
  <TotalTime>2243</TotalTime>
  <Words>1877</Words>
  <Application>Microsoft Office PowerPoint</Application>
  <PresentationFormat>Widescreen</PresentationFormat>
  <Paragraphs>138</Paragraphs>
  <Slides>22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ACADEMY ENGRAVED LET PLAIN:1.0</vt:lpstr>
      <vt:lpstr>American Typewriter</vt:lpstr>
      <vt:lpstr>Aptos</vt:lpstr>
      <vt:lpstr>Aptos Display</vt:lpstr>
      <vt:lpstr>Aptos Mono</vt:lpstr>
      <vt:lpstr>Arial</vt:lpstr>
      <vt:lpstr>Baskerville Old Face</vt:lpstr>
      <vt:lpstr>Calibri</vt:lpstr>
      <vt:lpstr>Century Gothic</vt:lpstr>
      <vt:lpstr>Vapor Trail</vt:lpstr>
      <vt:lpstr>U.S. CULTURE and Culture shock</vt:lpstr>
      <vt:lpstr>What Is Culture Shock? </vt:lpstr>
      <vt:lpstr>HOW TO ADDRESS PEOPLE YOU DON’T KNOW WELL </vt:lpstr>
      <vt:lpstr>PowerPoint Presentation</vt:lpstr>
      <vt:lpstr>How Can I Deal With Culture Shock? </vt:lpstr>
      <vt:lpstr>WORK ETHIC </vt:lpstr>
      <vt:lpstr>PowerPoint Presentation</vt:lpstr>
      <vt:lpstr>PowerPoint Presentation</vt:lpstr>
      <vt:lpstr>THE VALUE OF TIME </vt:lpstr>
      <vt:lpstr>Personal space</vt:lpstr>
      <vt:lpstr>Independence &amp; Daily Life</vt:lpstr>
      <vt:lpstr>Informal gatherings</vt:lpstr>
      <vt:lpstr>Food </vt:lpstr>
      <vt:lpstr>Drink sizes and unlimited refills  </vt:lpstr>
      <vt:lpstr>PowerPoint Presentation</vt:lpstr>
      <vt:lpstr>PowerPoint Presentation</vt:lpstr>
      <vt:lpstr>PowerPoint Presentation</vt:lpstr>
      <vt:lpstr>PowerPoint Presentation</vt:lpstr>
      <vt:lpstr>Interesting Facts About Culture Shock</vt:lpstr>
      <vt:lpstr>Interesting Facts About Culture Shock</vt:lpstr>
      <vt:lpstr>Interesting Facts About Culture Shock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SHOCK</dc:title>
  <dc:creator>Brenda  Soto</dc:creator>
  <cp:lastModifiedBy>Jon Swafford</cp:lastModifiedBy>
  <cp:revision>14</cp:revision>
  <dcterms:created xsi:type="dcterms:W3CDTF">2021-08-18T23:07:22Z</dcterms:created>
  <dcterms:modified xsi:type="dcterms:W3CDTF">2026-05-11T20:52:22Z</dcterms:modified>
</cp:coreProperties>
</file>