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72" r:id="rId6"/>
    <p:sldId id="258" r:id="rId7"/>
    <p:sldId id="259" r:id="rId8"/>
    <p:sldId id="263" r:id="rId9"/>
    <p:sldId id="269" r:id="rId10"/>
    <p:sldId id="260" r:id="rId11"/>
    <p:sldId id="265" r:id="rId12"/>
    <p:sldId id="268" r:id="rId13"/>
    <p:sldId id="270" r:id="rId14"/>
    <p:sldId id="266" r:id="rId15"/>
    <p:sldId id="267" r:id="rId16"/>
    <p:sldId id="262" r:id="rId17"/>
    <p:sldId id="271" r:id="rId18"/>
    <p:sldId id="273" r:id="rId19"/>
    <p:sldId id="274" r:id="rId20"/>
    <p:sldId id="275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5C"/>
    <a:srgbClr val="0027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DB8941-B46C-62AD-C4C9-A14F5D32583D}" v="270" dt="2025-10-28T20:16:20.769"/>
    <p1510:client id="{4BAB2B61-EC81-A282-C3B4-3BBA6387FC0F}" v="1687" dt="2025-10-28T15:49:59.136"/>
    <p1510:client id="{97C84586-1D32-200C-1AA7-614494A3C4A1}" v="3" dt="2025-10-28T17:35:24.056"/>
    <p1510:client id="{D72A2A31-0B23-3A6C-E789-C5BB48525964}" v="16" dt="2025-10-28T17:42:54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tsu.edu/registration/wp-content/uploads/sites/79/2026/03/Registration_Guide_SummerFall_2026.pdf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tsu.edu/registration/wp-content/uploads/sites/79/2026/03/Registration_Guide_SummerFall_2026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0FAC3B-F786-4C8E-8157-75DDC12DD40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AF9C70C-EEC2-46C4-B244-05A0B88695D9}">
      <dgm:prSet/>
      <dgm:spPr/>
      <dgm:t>
        <a:bodyPr/>
        <a:lstStyle/>
        <a:p>
          <a:r>
            <a:rPr lang="en-US"/>
            <a:t>July 10</a:t>
          </a:r>
          <a:r>
            <a:rPr lang="en-US" baseline="30000"/>
            <a:t>th</a:t>
          </a:r>
          <a:r>
            <a:rPr lang="en-US"/>
            <a:t> – Bills Posted </a:t>
          </a:r>
        </a:p>
      </dgm:t>
    </dgm:pt>
    <dgm:pt modelId="{481FDC03-6F07-4F56-99A1-BDF47C01F0A4}" type="parTrans" cxnId="{9E28F753-C1B3-45CE-AF74-BC4650C7FF5D}">
      <dgm:prSet/>
      <dgm:spPr/>
      <dgm:t>
        <a:bodyPr/>
        <a:lstStyle/>
        <a:p>
          <a:endParaRPr lang="en-US"/>
        </a:p>
      </dgm:t>
    </dgm:pt>
    <dgm:pt modelId="{9535575D-D3F6-455F-BEA3-573A32B2F606}" type="sibTrans" cxnId="{9E28F753-C1B3-45CE-AF74-BC4650C7FF5D}">
      <dgm:prSet/>
      <dgm:spPr/>
      <dgm:t>
        <a:bodyPr/>
        <a:lstStyle/>
        <a:p>
          <a:endParaRPr lang="en-US"/>
        </a:p>
      </dgm:t>
    </dgm:pt>
    <dgm:pt modelId="{8C769CB7-9B8F-4CAE-B8B9-3A7419D25858}">
      <dgm:prSet/>
      <dgm:spPr/>
      <dgm:t>
        <a:bodyPr/>
        <a:lstStyle/>
        <a:p>
          <a:r>
            <a:rPr lang="en-US"/>
            <a:t>August 10</a:t>
          </a:r>
          <a:r>
            <a:rPr lang="en-US" baseline="30000"/>
            <a:t>th</a:t>
          </a:r>
          <a:r>
            <a:rPr lang="en-US"/>
            <a:t> – “Soft” Fee Payment Deadline*</a:t>
          </a:r>
        </a:p>
      </dgm:t>
    </dgm:pt>
    <dgm:pt modelId="{28167BA2-35AA-4160-8CEF-BA7C0D173D6F}" type="parTrans" cxnId="{0FA15663-7BFD-4672-BE42-5CDECD79FFCB}">
      <dgm:prSet/>
      <dgm:spPr/>
      <dgm:t>
        <a:bodyPr/>
        <a:lstStyle/>
        <a:p>
          <a:endParaRPr lang="en-US"/>
        </a:p>
      </dgm:t>
    </dgm:pt>
    <dgm:pt modelId="{08F432F6-29A9-4CFE-B888-0A601374C628}" type="sibTrans" cxnId="{0FA15663-7BFD-4672-BE42-5CDECD79FFCB}">
      <dgm:prSet/>
      <dgm:spPr/>
      <dgm:t>
        <a:bodyPr/>
        <a:lstStyle/>
        <a:p>
          <a:endParaRPr lang="en-US"/>
        </a:p>
      </dgm:t>
    </dgm:pt>
    <dgm:pt modelId="{6568AD2D-5004-4DD8-BFC8-4818B2E2101D}">
      <dgm:prSet/>
      <dgm:spPr/>
      <dgm:t>
        <a:bodyPr/>
        <a:lstStyle/>
        <a:p>
          <a:r>
            <a:rPr lang="en-US"/>
            <a:t>August 17</a:t>
          </a:r>
          <a:r>
            <a:rPr lang="en-US" baseline="30000"/>
            <a:t>th</a:t>
          </a:r>
          <a:r>
            <a:rPr lang="en-US"/>
            <a:t> – Fee Payment Deadline </a:t>
          </a:r>
        </a:p>
      </dgm:t>
    </dgm:pt>
    <dgm:pt modelId="{2C1437ED-5E4A-4968-8D5E-25CBBFB1D6FE}" type="parTrans" cxnId="{3FABB259-572A-4C36-973C-408DCB279485}">
      <dgm:prSet/>
      <dgm:spPr/>
      <dgm:t>
        <a:bodyPr/>
        <a:lstStyle/>
        <a:p>
          <a:endParaRPr lang="en-US"/>
        </a:p>
      </dgm:t>
    </dgm:pt>
    <dgm:pt modelId="{5594A69B-5B43-47C6-A63A-9EDAD646F555}" type="sibTrans" cxnId="{3FABB259-572A-4C36-973C-408DCB279485}">
      <dgm:prSet/>
      <dgm:spPr/>
      <dgm:t>
        <a:bodyPr/>
        <a:lstStyle/>
        <a:p>
          <a:endParaRPr lang="en-US"/>
        </a:p>
      </dgm:t>
    </dgm:pt>
    <dgm:pt modelId="{B0BCE7F0-82CE-4808-AC83-78396C3262D9}">
      <dgm:prSet/>
      <dgm:spPr/>
      <dgm:t>
        <a:bodyPr/>
        <a:lstStyle/>
        <a:p>
          <a:r>
            <a:rPr lang="en-US"/>
            <a:t>August 24</a:t>
          </a:r>
          <a:r>
            <a:rPr lang="en-US" baseline="30000"/>
            <a:t>th</a:t>
          </a:r>
          <a:r>
            <a:rPr lang="en-US"/>
            <a:t> – Fall semester begins </a:t>
          </a:r>
        </a:p>
      </dgm:t>
    </dgm:pt>
    <dgm:pt modelId="{E2B4CE6E-31D1-4A7A-BF78-33AF9C36B93B}" type="parTrans" cxnId="{CBADC7F2-B1E8-421A-86D4-648A59CD0691}">
      <dgm:prSet/>
      <dgm:spPr/>
      <dgm:t>
        <a:bodyPr/>
        <a:lstStyle/>
        <a:p>
          <a:endParaRPr lang="en-US"/>
        </a:p>
      </dgm:t>
    </dgm:pt>
    <dgm:pt modelId="{C8297442-8B85-428F-A091-BB7ABD4565B5}" type="sibTrans" cxnId="{CBADC7F2-B1E8-421A-86D4-648A59CD0691}">
      <dgm:prSet/>
      <dgm:spPr/>
      <dgm:t>
        <a:bodyPr/>
        <a:lstStyle/>
        <a:p>
          <a:endParaRPr lang="en-US"/>
        </a:p>
      </dgm:t>
    </dgm:pt>
    <dgm:pt modelId="{C69D122D-C7D6-470E-B47E-7F24D19AFD3A}" type="pres">
      <dgm:prSet presAssocID="{9C0FAC3B-F786-4C8E-8157-75DDC12DD408}" presName="CompostProcess" presStyleCnt="0">
        <dgm:presLayoutVars>
          <dgm:dir/>
          <dgm:resizeHandles val="exact"/>
        </dgm:presLayoutVars>
      </dgm:prSet>
      <dgm:spPr/>
    </dgm:pt>
    <dgm:pt modelId="{3975C24D-EBC8-4120-8735-C04D92B5A28C}" type="pres">
      <dgm:prSet presAssocID="{9C0FAC3B-F786-4C8E-8157-75DDC12DD408}" presName="arrow" presStyleLbl="bgShp" presStyleIdx="0" presStyleCnt="1"/>
      <dgm:spPr/>
    </dgm:pt>
    <dgm:pt modelId="{8F34AB1B-459B-4D66-B1B0-F3707BAE6F11}" type="pres">
      <dgm:prSet presAssocID="{9C0FAC3B-F786-4C8E-8157-75DDC12DD408}" presName="linearProcess" presStyleCnt="0"/>
      <dgm:spPr/>
    </dgm:pt>
    <dgm:pt modelId="{E25393D1-E78F-4460-AE6E-5C40A75E1540}" type="pres">
      <dgm:prSet presAssocID="{9AF9C70C-EEC2-46C4-B244-05A0B88695D9}" presName="textNode" presStyleLbl="node1" presStyleIdx="0" presStyleCnt="4">
        <dgm:presLayoutVars>
          <dgm:bulletEnabled val="1"/>
        </dgm:presLayoutVars>
      </dgm:prSet>
      <dgm:spPr/>
    </dgm:pt>
    <dgm:pt modelId="{CAE5A7CA-6032-4AE6-8E9D-13EB344F3D8B}" type="pres">
      <dgm:prSet presAssocID="{9535575D-D3F6-455F-BEA3-573A32B2F606}" presName="sibTrans" presStyleCnt="0"/>
      <dgm:spPr/>
    </dgm:pt>
    <dgm:pt modelId="{9B15EC42-044A-49FA-96BF-E5685C36B21C}" type="pres">
      <dgm:prSet presAssocID="{8C769CB7-9B8F-4CAE-B8B9-3A7419D25858}" presName="textNode" presStyleLbl="node1" presStyleIdx="1" presStyleCnt="4">
        <dgm:presLayoutVars>
          <dgm:bulletEnabled val="1"/>
        </dgm:presLayoutVars>
      </dgm:prSet>
      <dgm:spPr/>
    </dgm:pt>
    <dgm:pt modelId="{EAB6E6B6-BAFF-4369-AF8C-3453762752CD}" type="pres">
      <dgm:prSet presAssocID="{08F432F6-29A9-4CFE-B888-0A601374C628}" presName="sibTrans" presStyleCnt="0"/>
      <dgm:spPr/>
    </dgm:pt>
    <dgm:pt modelId="{C0E28F5F-6048-401D-A00F-21BC7F8B122E}" type="pres">
      <dgm:prSet presAssocID="{6568AD2D-5004-4DD8-BFC8-4818B2E2101D}" presName="textNode" presStyleLbl="node1" presStyleIdx="2" presStyleCnt="4">
        <dgm:presLayoutVars>
          <dgm:bulletEnabled val="1"/>
        </dgm:presLayoutVars>
      </dgm:prSet>
      <dgm:spPr/>
    </dgm:pt>
    <dgm:pt modelId="{58EDD5AE-EEA9-46A5-9BDB-E3D7379850EF}" type="pres">
      <dgm:prSet presAssocID="{5594A69B-5B43-47C6-A63A-9EDAD646F555}" presName="sibTrans" presStyleCnt="0"/>
      <dgm:spPr/>
    </dgm:pt>
    <dgm:pt modelId="{426995D6-7FAA-4C87-9B7B-E9E948D4ECDF}" type="pres">
      <dgm:prSet presAssocID="{B0BCE7F0-82CE-4808-AC83-78396C3262D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EB2FA1D-BAE9-499E-AA6E-83677395A380}" type="presOf" srcId="{8C769CB7-9B8F-4CAE-B8B9-3A7419D25858}" destId="{9B15EC42-044A-49FA-96BF-E5685C36B21C}" srcOrd="0" destOrd="0" presId="urn:microsoft.com/office/officeart/2005/8/layout/hProcess9"/>
    <dgm:cxn modelId="{0FA15663-7BFD-4672-BE42-5CDECD79FFCB}" srcId="{9C0FAC3B-F786-4C8E-8157-75DDC12DD408}" destId="{8C769CB7-9B8F-4CAE-B8B9-3A7419D25858}" srcOrd="1" destOrd="0" parTransId="{28167BA2-35AA-4160-8CEF-BA7C0D173D6F}" sibTransId="{08F432F6-29A9-4CFE-B888-0A601374C628}"/>
    <dgm:cxn modelId="{9E28F753-C1B3-45CE-AF74-BC4650C7FF5D}" srcId="{9C0FAC3B-F786-4C8E-8157-75DDC12DD408}" destId="{9AF9C70C-EEC2-46C4-B244-05A0B88695D9}" srcOrd="0" destOrd="0" parTransId="{481FDC03-6F07-4F56-99A1-BDF47C01F0A4}" sibTransId="{9535575D-D3F6-455F-BEA3-573A32B2F606}"/>
    <dgm:cxn modelId="{D4765454-767E-4D03-BB9E-F21583B10747}" type="presOf" srcId="{6568AD2D-5004-4DD8-BFC8-4818B2E2101D}" destId="{C0E28F5F-6048-401D-A00F-21BC7F8B122E}" srcOrd="0" destOrd="0" presId="urn:microsoft.com/office/officeart/2005/8/layout/hProcess9"/>
    <dgm:cxn modelId="{3FABB259-572A-4C36-973C-408DCB279485}" srcId="{9C0FAC3B-F786-4C8E-8157-75DDC12DD408}" destId="{6568AD2D-5004-4DD8-BFC8-4818B2E2101D}" srcOrd="2" destOrd="0" parTransId="{2C1437ED-5E4A-4968-8D5E-25CBBFB1D6FE}" sibTransId="{5594A69B-5B43-47C6-A63A-9EDAD646F555}"/>
    <dgm:cxn modelId="{2A937CB4-48C1-46E5-9373-90FD7806A52F}" type="presOf" srcId="{9C0FAC3B-F786-4C8E-8157-75DDC12DD408}" destId="{C69D122D-C7D6-470E-B47E-7F24D19AFD3A}" srcOrd="0" destOrd="0" presId="urn:microsoft.com/office/officeart/2005/8/layout/hProcess9"/>
    <dgm:cxn modelId="{731479D0-85C8-4F8B-859C-7A344C1DAE9F}" type="presOf" srcId="{B0BCE7F0-82CE-4808-AC83-78396C3262D9}" destId="{426995D6-7FAA-4C87-9B7B-E9E948D4ECDF}" srcOrd="0" destOrd="0" presId="urn:microsoft.com/office/officeart/2005/8/layout/hProcess9"/>
    <dgm:cxn modelId="{D48A9DE9-C579-4683-8C19-EB9036FB20D2}" type="presOf" srcId="{9AF9C70C-EEC2-46C4-B244-05A0B88695D9}" destId="{E25393D1-E78F-4460-AE6E-5C40A75E1540}" srcOrd="0" destOrd="0" presId="urn:microsoft.com/office/officeart/2005/8/layout/hProcess9"/>
    <dgm:cxn modelId="{CBADC7F2-B1E8-421A-86D4-648A59CD0691}" srcId="{9C0FAC3B-F786-4C8E-8157-75DDC12DD408}" destId="{B0BCE7F0-82CE-4808-AC83-78396C3262D9}" srcOrd="3" destOrd="0" parTransId="{E2B4CE6E-31D1-4A7A-BF78-33AF9C36B93B}" sibTransId="{C8297442-8B85-428F-A091-BB7ABD4565B5}"/>
    <dgm:cxn modelId="{D3B24C93-309A-40D5-A2FF-5DAC67178098}" type="presParOf" srcId="{C69D122D-C7D6-470E-B47E-7F24D19AFD3A}" destId="{3975C24D-EBC8-4120-8735-C04D92B5A28C}" srcOrd="0" destOrd="0" presId="urn:microsoft.com/office/officeart/2005/8/layout/hProcess9"/>
    <dgm:cxn modelId="{C8DFC331-8118-4031-A319-5D4A2BA42146}" type="presParOf" srcId="{C69D122D-C7D6-470E-B47E-7F24D19AFD3A}" destId="{8F34AB1B-459B-4D66-B1B0-F3707BAE6F11}" srcOrd="1" destOrd="0" presId="urn:microsoft.com/office/officeart/2005/8/layout/hProcess9"/>
    <dgm:cxn modelId="{FB7B94C5-11FF-4985-A5BB-347992F6CADC}" type="presParOf" srcId="{8F34AB1B-459B-4D66-B1B0-F3707BAE6F11}" destId="{E25393D1-E78F-4460-AE6E-5C40A75E1540}" srcOrd="0" destOrd="0" presId="urn:microsoft.com/office/officeart/2005/8/layout/hProcess9"/>
    <dgm:cxn modelId="{7974D45D-D0BE-4332-9952-6E1CCBC9EAFF}" type="presParOf" srcId="{8F34AB1B-459B-4D66-B1B0-F3707BAE6F11}" destId="{CAE5A7CA-6032-4AE6-8E9D-13EB344F3D8B}" srcOrd="1" destOrd="0" presId="urn:microsoft.com/office/officeart/2005/8/layout/hProcess9"/>
    <dgm:cxn modelId="{8A6650A6-26C7-4E57-AEC1-2CA4F5DB3455}" type="presParOf" srcId="{8F34AB1B-459B-4D66-B1B0-F3707BAE6F11}" destId="{9B15EC42-044A-49FA-96BF-E5685C36B21C}" srcOrd="2" destOrd="0" presId="urn:microsoft.com/office/officeart/2005/8/layout/hProcess9"/>
    <dgm:cxn modelId="{C62C5781-592E-4244-8C9C-0DFAAC6F59F7}" type="presParOf" srcId="{8F34AB1B-459B-4D66-B1B0-F3707BAE6F11}" destId="{EAB6E6B6-BAFF-4369-AF8C-3453762752CD}" srcOrd="3" destOrd="0" presId="urn:microsoft.com/office/officeart/2005/8/layout/hProcess9"/>
    <dgm:cxn modelId="{6A71507C-D973-4EEA-ADDB-175B3219AEDF}" type="presParOf" srcId="{8F34AB1B-459B-4D66-B1B0-F3707BAE6F11}" destId="{C0E28F5F-6048-401D-A00F-21BC7F8B122E}" srcOrd="4" destOrd="0" presId="urn:microsoft.com/office/officeart/2005/8/layout/hProcess9"/>
    <dgm:cxn modelId="{4EDEB4C1-1B7C-4421-AD44-58B58AD029A0}" type="presParOf" srcId="{8F34AB1B-459B-4D66-B1B0-F3707BAE6F11}" destId="{58EDD5AE-EEA9-46A5-9BDB-E3D7379850EF}" srcOrd="5" destOrd="0" presId="urn:microsoft.com/office/officeart/2005/8/layout/hProcess9"/>
    <dgm:cxn modelId="{48D276B2-D531-48DC-841A-C3738615CD48}" type="presParOf" srcId="{8F34AB1B-459B-4D66-B1B0-F3707BAE6F11}" destId="{426995D6-7FAA-4C87-9B7B-E9E948D4ECD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6B42C4-C391-40D7-9C1D-AA3257C7A3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5EC4DFE-3C8D-4143-BBB1-7CFD518E0F48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Registration Guide </a:t>
          </a:r>
          <a:endParaRPr lang="en-US"/>
        </a:p>
      </dgm:t>
    </dgm:pt>
    <dgm:pt modelId="{D07AA8A7-5146-4480-A5E6-22AD1CBCB766}" type="parTrans" cxnId="{AAB8A71F-3A31-427A-9DB7-11AD11268987}">
      <dgm:prSet/>
      <dgm:spPr/>
      <dgm:t>
        <a:bodyPr/>
        <a:lstStyle/>
        <a:p>
          <a:endParaRPr lang="en-US"/>
        </a:p>
      </dgm:t>
    </dgm:pt>
    <dgm:pt modelId="{7F788A6B-92DF-4C3A-85D1-72BBD03BD9CA}" type="sibTrans" cxnId="{AAB8A71F-3A31-427A-9DB7-11AD11268987}">
      <dgm:prSet/>
      <dgm:spPr/>
      <dgm:t>
        <a:bodyPr/>
        <a:lstStyle/>
        <a:p>
          <a:endParaRPr lang="en-US"/>
        </a:p>
      </dgm:t>
    </dgm:pt>
    <dgm:pt modelId="{9509DDA2-7470-4A8F-992A-9D93D1425D9D}">
      <dgm:prSet/>
      <dgm:spPr/>
      <dgm:t>
        <a:bodyPr/>
        <a:lstStyle/>
        <a:p>
          <a:r>
            <a:rPr lang="en-US"/>
            <a:t>Bursar’s Office </a:t>
          </a:r>
        </a:p>
      </dgm:t>
    </dgm:pt>
    <dgm:pt modelId="{3B4FDDC7-62FC-40A6-A462-22552A03E845}" type="parTrans" cxnId="{9A58DC32-9FFE-43A5-AE00-7E8805B81436}">
      <dgm:prSet/>
      <dgm:spPr/>
      <dgm:t>
        <a:bodyPr/>
        <a:lstStyle/>
        <a:p>
          <a:endParaRPr lang="en-US"/>
        </a:p>
      </dgm:t>
    </dgm:pt>
    <dgm:pt modelId="{559F9010-A16A-49B3-8DC7-FD7CDC59384A}" type="sibTrans" cxnId="{9A58DC32-9FFE-43A5-AE00-7E8805B81436}">
      <dgm:prSet/>
      <dgm:spPr/>
      <dgm:t>
        <a:bodyPr/>
        <a:lstStyle/>
        <a:p>
          <a:endParaRPr lang="en-US"/>
        </a:p>
      </dgm:t>
    </dgm:pt>
    <dgm:pt modelId="{E19C6C97-D3B9-4009-B6D9-303829336BA4}">
      <dgm:prSet/>
      <dgm:spPr/>
      <dgm:t>
        <a:bodyPr/>
        <a:lstStyle/>
        <a:p>
          <a:r>
            <a:rPr lang="en-US"/>
            <a:t>One Stop </a:t>
          </a:r>
        </a:p>
      </dgm:t>
    </dgm:pt>
    <dgm:pt modelId="{51B197DE-9827-47C9-AB5C-8008079CA471}" type="parTrans" cxnId="{695F437A-068F-48DE-B3C9-F6014340932E}">
      <dgm:prSet/>
      <dgm:spPr/>
      <dgm:t>
        <a:bodyPr/>
        <a:lstStyle/>
        <a:p>
          <a:endParaRPr lang="en-US"/>
        </a:p>
      </dgm:t>
    </dgm:pt>
    <dgm:pt modelId="{D53E53F7-3911-4188-B7BB-0D2BB44744D3}" type="sibTrans" cxnId="{695F437A-068F-48DE-B3C9-F6014340932E}">
      <dgm:prSet/>
      <dgm:spPr/>
      <dgm:t>
        <a:bodyPr/>
        <a:lstStyle/>
        <a:p>
          <a:endParaRPr lang="en-US"/>
        </a:p>
      </dgm:t>
    </dgm:pt>
    <dgm:pt modelId="{0BFF1B4D-F2C1-447D-B0F8-B9A8E91A5932}">
      <dgm:prSet/>
      <dgm:spPr/>
      <dgm:t>
        <a:bodyPr/>
        <a:lstStyle/>
        <a:p>
          <a:r>
            <a:rPr lang="en-US"/>
            <a:t>International Affairs </a:t>
          </a:r>
        </a:p>
      </dgm:t>
    </dgm:pt>
    <dgm:pt modelId="{C6187513-1C54-47A7-8519-875535133086}" type="parTrans" cxnId="{DB203EE5-52CD-40A2-9C74-D08E13467140}">
      <dgm:prSet/>
      <dgm:spPr/>
      <dgm:t>
        <a:bodyPr/>
        <a:lstStyle/>
        <a:p>
          <a:endParaRPr lang="en-US"/>
        </a:p>
      </dgm:t>
    </dgm:pt>
    <dgm:pt modelId="{7E699301-FB5D-4AC1-AF46-D11E7E1F7E40}" type="sibTrans" cxnId="{DB203EE5-52CD-40A2-9C74-D08E13467140}">
      <dgm:prSet/>
      <dgm:spPr/>
      <dgm:t>
        <a:bodyPr/>
        <a:lstStyle/>
        <a:p>
          <a:endParaRPr lang="en-US"/>
        </a:p>
      </dgm:t>
    </dgm:pt>
    <dgm:pt modelId="{26378C04-A461-4E32-B702-ACC9C38527BC}" type="pres">
      <dgm:prSet presAssocID="{E16B42C4-C391-40D7-9C1D-AA3257C7A39E}" presName="diagram" presStyleCnt="0">
        <dgm:presLayoutVars>
          <dgm:dir/>
          <dgm:resizeHandles val="exact"/>
        </dgm:presLayoutVars>
      </dgm:prSet>
      <dgm:spPr/>
    </dgm:pt>
    <dgm:pt modelId="{C27528B2-CA32-46D5-8C03-08F24403C060}" type="pres">
      <dgm:prSet presAssocID="{55EC4DFE-3C8D-4143-BBB1-7CFD518E0F48}" presName="node" presStyleLbl="node1" presStyleIdx="0" presStyleCnt="4">
        <dgm:presLayoutVars>
          <dgm:bulletEnabled val="1"/>
        </dgm:presLayoutVars>
      </dgm:prSet>
      <dgm:spPr/>
    </dgm:pt>
    <dgm:pt modelId="{963E503E-FC26-4A3E-A092-AD7CA6C37D99}" type="pres">
      <dgm:prSet presAssocID="{7F788A6B-92DF-4C3A-85D1-72BBD03BD9CA}" presName="sibTrans" presStyleCnt="0"/>
      <dgm:spPr/>
    </dgm:pt>
    <dgm:pt modelId="{64FD21E2-839B-44FC-836B-3EA9A8764D6F}" type="pres">
      <dgm:prSet presAssocID="{9509DDA2-7470-4A8F-992A-9D93D1425D9D}" presName="node" presStyleLbl="node1" presStyleIdx="1" presStyleCnt="4">
        <dgm:presLayoutVars>
          <dgm:bulletEnabled val="1"/>
        </dgm:presLayoutVars>
      </dgm:prSet>
      <dgm:spPr/>
    </dgm:pt>
    <dgm:pt modelId="{1B760EF9-4068-4C8D-BB6B-2BF716F9F510}" type="pres">
      <dgm:prSet presAssocID="{559F9010-A16A-49B3-8DC7-FD7CDC59384A}" presName="sibTrans" presStyleCnt="0"/>
      <dgm:spPr/>
    </dgm:pt>
    <dgm:pt modelId="{75BF2715-CB26-4DDC-A552-3D3D90280AE9}" type="pres">
      <dgm:prSet presAssocID="{E19C6C97-D3B9-4009-B6D9-303829336BA4}" presName="node" presStyleLbl="node1" presStyleIdx="2" presStyleCnt="4">
        <dgm:presLayoutVars>
          <dgm:bulletEnabled val="1"/>
        </dgm:presLayoutVars>
      </dgm:prSet>
      <dgm:spPr/>
    </dgm:pt>
    <dgm:pt modelId="{C1D705CF-E868-4EE3-97C5-2AD3AB4F55A8}" type="pres">
      <dgm:prSet presAssocID="{D53E53F7-3911-4188-B7BB-0D2BB44744D3}" presName="sibTrans" presStyleCnt="0"/>
      <dgm:spPr/>
    </dgm:pt>
    <dgm:pt modelId="{C8EDD3A9-6295-46FE-B7C4-EFD9E058CCEF}" type="pres">
      <dgm:prSet presAssocID="{0BFF1B4D-F2C1-447D-B0F8-B9A8E91A5932}" presName="node" presStyleLbl="node1" presStyleIdx="3" presStyleCnt="4">
        <dgm:presLayoutVars>
          <dgm:bulletEnabled val="1"/>
        </dgm:presLayoutVars>
      </dgm:prSet>
      <dgm:spPr/>
    </dgm:pt>
  </dgm:ptLst>
  <dgm:cxnLst>
    <dgm:cxn modelId="{AAB8A71F-3A31-427A-9DB7-11AD11268987}" srcId="{E16B42C4-C391-40D7-9C1D-AA3257C7A39E}" destId="{55EC4DFE-3C8D-4143-BBB1-7CFD518E0F48}" srcOrd="0" destOrd="0" parTransId="{D07AA8A7-5146-4480-A5E6-22AD1CBCB766}" sibTransId="{7F788A6B-92DF-4C3A-85D1-72BBD03BD9CA}"/>
    <dgm:cxn modelId="{9A58DC32-9FFE-43A5-AE00-7E8805B81436}" srcId="{E16B42C4-C391-40D7-9C1D-AA3257C7A39E}" destId="{9509DDA2-7470-4A8F-992A-9D93D1425D9D}" srcOrd="1" destOrd="0" parTransId="{3B4FDDC7-62FC-40A6-A462-22552A03E845}" sibTransId="{559F9010-A16A-49B3-8DC7-FD7CDC59384A}"/>
    <dgm:cxn modelId="{086B1463-070F-4763-8024-6D496BA33EE8}" type="presOf" srcId="{E16B42C4-C391-40D7-9C1D-AA3257C7A39E}" destId="{26378C04-A461-4E32-B702-ACC9C38527BC}" srcOrd="0" destOrd="0" presId="urn:microsoft.com/office/officeart/2005/8/layout/default"/>
    <dgm:cxn modelId="{9F528666-DDB2-44F0-A03C-21D962F20A8F}" type="presOf" srcId="{55EC4DFE-3C8D-4143-BBB1-7CFD518E0F48}" destId="{C27528B2-CA32-46D5-8C03-08F24403C060}" srcOrd="0" destOrd="0" presId="urn:microsoft.com/office/officeart/2005/8/layout/default"/>
    <dgm:cxn modelId="{695F437A-068F-48DE-B3C9-F6014340932E}" srcId="{E16B42C4-C391-40D7-9C1D-AA3257C7A39E}" destId="{E19C6C97-D3B9-4009-B6D9-303829336BA4}" srcOrd="2" destOrd="0" parTransId="{51B197DE-9827-47C9-AB5C-8008079CA471}" sibTransId="{D53E53F7-3911-4188-B7BB-0D2BB44744D3}"/>
    <dgm:cxn modelId="{795F12B9-3E91-4B88-8148-65D6D84CFDDB}" type="presOf" srcId="{9509DDA2-7470-4A8F-992A-9D93D1425D9D}" destId="{64FD21E2-839B-44FC-836B-3EA9A8764D6F}" srcOrd="0" destOrd="0" presId="urn:microsoft.com/office/officeart/2005/8/layout/default"/>
    <dgm:cxn modelId="{5F064FBE-3EF5-4292-8008-030AA8DFD955}" type="presOf" srcId="{E19C6C97-D3B9-4009-B6D9-303829336BA4}" destId="{75BF2715-CB26-4DDC-A552-3D3D90280AE9}" srcOrd="0" destOrd="0" presId="urn:microsoft.com/office/officeart/2005/8/layout/default"/>
    <dgm:cxn modelId="{DB203EE5-52CD-40A2-9C74-D08E13467140}" srcId="{E16B42C4-C391-40D7-9C1D-AA3257C7A39E}" destId="{0BFF1B4D-F2C1-447D-B0F8-B9A8E91A5932}" srcOrd="3" destOrd="0" parTransId="{C6187513-1C54-47A7-8519-875535133086}" sibTransId="{7E699301-FB5D-4AC1-AF46-D11E7E1F7E40}"/>
    <dgm:cxn modelId="{1BE1C2F9-2339-42FD-8E8B-1636838FB7A8}" type="presOf" srcId="{0BFF1B4D-F2C1-447D-B0F8-B9A8E91A5932}" destId="{C8EDD3A9-6295-46FE-B7C4-EFD9E058CCEF}" srcOrd="0" destOrd="0" presId="urn:microsoft.com/office/officeart/2005/8/layout/default"/>
    <dgm:cxn modelId="{15376C6C-DDE0-467F-A9D9-196282CE926E}" type="presParOf" srcId="{26378C04-A461-4E32-B702-ACC9C38527BC}" destId="{C27528B2-CA32-46D5-8C03-08F24403C060}" srcOrd="0" destOrd="0" presId="urn:microsoft.com/office/officeart/2005/8/layout/default"/>
    <dgm:cxn modelId="{8D0BDC3F-4979-4024-BD0E-657B1F50D804}" type="presParOf" srcId="{26378C04-A461-4E32-B702-ACC9C38527BC}" destId="{963E503E-FC26-4A3E-A092-AD7CA6C37D99}" srcOrd="1" destOrd="0" presId="urn:microsoft.com/office/officeart/2005/8/layout/default"/>
    <dgm:cxn modelId="{2B8EABF9-4E9D-4906-AD6A-8978A6135BBF}" type="presParOf" srcId="{26378C04-A461-4E32-B702-ACC9C38527BC}" destId="{64FD21E2-839B-44FC-836B-3EA9A8764D6F}" srcOrd="2" destOrd="0" presId="urn:microsoft.com/office/officeart/2005/8/layout/default"/>
    <dgm:cxn modelId="{FFF9E6B5-54C6-41DA-94D7-7C151FD95F4B}" type="presParOf" srcId="{26378C04-A461-4E32-B702-ACC9C38527BC}" destId="{1B760EF9-4068-4C8D-BB6B-2BF716F9F510}" srcOrd="3" destOrd="0" presId="urn:microsoft.com/office/officeart/2005/8/layout/default"/>
    <dgm:cxn modelId="{76A213AC-74E5-45AC-B54B-05B393D58591}" type="presParOf" srcId="{26378C04-A461-4E32-B702-ACC9C38527BC}" destId="{75BF2715-CB26-4DDC-A552-3D3D90280AE9}" srcOrd="4" destOrd="0" presId="urn:microsoft.com/office/officeart/2005/8/layout/default"/>
    <dgm:cxn modelId="{B8C8E0CC-A773-4BFD-BB38-9AFE3B8FB7E0}" type="presParOf" srcId="{26378C04-A461-4E32-B702-ACC9C38527BC}" destId="{C1D705CF-E868-4EE3-97C5-2AD3AB4F55A8}" srcOrd="5" destOrd="0" presId="urn:microsoft.com/office/officeart/2005/8/layout/default"/>
    <dgm:cxn modelId="{6FFE5F79-E263-4F52-AC85-1F6CE3754A31}" type="presParOf" srcId="{26378C04-A461-4E32-B702-ACC9C38527BC}" destId="{C8EDD3A9-6295-46FE-B7C4-EFD9E058CCE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5C24D-EBC8-4120-8735-C04D92B5A28C}">
      <dsp:nvSpPr>
        <dsp:cNvPr id="0" name=""/>
        <dsp:cNvSpPr/>
      </dsp:nvSpPr>
      <dsp:spPr>
        <a:xfrm>
          <a:off x="805814" y="0"/>
          <a:ext cx="9132570" cy="38404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393D1-E78F-4460-AE6E-5C40A75E1540}">
      <dsp:nvSpPr>
        <dsp:cNvPr id="0" name=""/>
        <dsp:cNvSpPr/>
      </dsp:nvSpPr>
      <dsp:spPr>
        <a:xfrm>
          <a:off x="5377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July 10</a:t>
          </a:r>
          <a:r>
            <a:rPr lang="en-US" sz="2200" kern="1200" baseline="30000"/>
            <a:t>th</a:t>
          </a:r>
          <a:r>
            <a:rPr lang="en-US" sz="2200" kern="1200"/>
            <a:t> – Bills Posted </a:t>
          </a:r>
        </a:p>
      </dsp:txBody>
      <dsp:txXfrm>
        <a:off x="80368" y="1227135"/>
        <a:ext cx="2436390" cy="1386210"/>
      </dsp:txXfrm>
    </dsp:sp>
    <dsp:sp modelId="{9B15EC42-044A-49FA-96BF-E5685C36B21C}">
      <dsp:nvSpPr>
        <dsp:cNvPr id="0" name=""/>
        <dsp:cNvSpPr/>
      </dsp:nvSpPr>
      <dsp:spPr>
        <a:xfrm>
          <a:off x="2721068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August 10</a:t>
          </a:r>
          <a:r>
            <a:rPr lang="en-US" sz="2200" kern="1200" baseline="30000"/>
            <a:t>th</a:t>
          </a:r>
          <a:r>
            <a:rPr lang="en-US" sz="2200" kern="1200"/>
            <a:t> – “Soft” Fee Payment Deadline*</a:t>
          </a:r>
        </a:p>
      </dsp:txBody>
      <dsp:txXfrm>
        <a:off x="2796059" y="1227135"/>
        <a:ext cx="2436390" cy="1386210"/>
      </dsp:txXfrm>
    </dsp:sp>
    <dsp:sp modelId="{C0E28F5F-6048-401D-A00F-21BC7F8B122E}">
      <dsp:nvSpPr>
        <dsp:cNvPr id="0" name=""/>
        <dsp:cNvSpPr/>
      </dsp:nvSpPr>
      <dsp:spPr>
        <a:xfrm>
          <a:off x="5436759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August 17</a:t>
          </a:r>
          <a:r>
            <a:rPr lang="en-US" sz="2200" kern="1200" baseline="30000"/>
            <a:t>th</a:t>
          </a:r>
          <a:r>
            <a:rPr lang="en-US" sz="2200" kern="1200"/>
            <a:t> – Fee Payment Deadline </a:t>
          </a:r>
        </a:p>
      </dsp:txBody>
      <dsp:txXfrm>
        <a:off x="5511750" y="1227135"/>
        <a:ext cx="2436390" cy="1386210"/>
      </dsp:txXfrm>
    </dsp:sp>
    <dsp:sp modelId="{426995D6-7FAA-4C87-9B7B-E9E948D4ECDF}">
      <dsp:nvSpPr>
        <dsp:cNvPr id="0" name=""/>
        <dsp:cNvSpPr/>
      </dsp:nvSpPr>
      <dsp:spPr>
        <a:xfrm>
          <a:off x="8152450" y="1152144"/>
          <a:ext cx="2586372" cy="153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August 24</a:t>
          </a:r>
          <a:r>
            <a:rPr lang="en-US" sz="2200" kern="1200" baseline="30000"/>
            <a:t>th</a:t>
          </a:r>
          <a:r>
            <a:rPr lang="en-US" sz="2200" kern="1200"/>
            <a:t> – Fall semester begins </a:t>
          </a:r>
        </a:p>
      </dsp:txBody>
      <dsp:txXfrm>
        <a:off x="8227441" y="1227135"/>
        <a:ext cx="2436390" cy="1386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528B2-CA32-46D5-8C03-08F24403C060}">
      <dsp:nvSpPr>
        <dsp:cNvPr id="0" name=""/>
        <dsp:cNvSpPr/>
      </dsp:nvSpPr>
      <dsp:spPr>
        <a:xfrm>
          <a:off x="1248493" y="1218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>
              <a:hlinkClick xmlns:r="http://schemas.openxmlformats.org/officeDocument/2006/relationships" r:id="rId1"/>
            </a:rPr>
            <a:t>Registration Guide </a:t>
          </a:r>
          <a:endParaRPr lang="en-US" sz="3600" kern="1200"/>
        </a:p>
      </dsp:txBody>
      <dsp:txXfrm>
        <a:off x="1248493" y="1218"/>
        <a:ext cx="2699122" cy="1619473"/>
      </dsp:txXfrm>
    </dsp:sp>
    <dsp:sp modelId="{64FD21E2-839B-44FC-836B-3EA9A8764D6F}">
      <dsp:nvSpPr>
        <dsp:cNvPr id="0" name=""/>
        <dsp:cNvSpPr/>
      </dsp:nvSpPr>
      <dsp:spPr>
        <a:xfrm>
          <a:off x="4217528" y="1218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Bursar’s Office </a:t>
          </a:r>
        </a:p>
      </dsp:txBody>
      <dsp:txXfrm>
        <a:off x="4217528" y="1218"/>
        <a:ext cx="2699122" cy="1619473"/>
      </dsp:txXfrm>
    </dsp:sp>
    <dsp:sp modelId="{75BF2715-CB26-4DDC-A552-3D3D90280AE9}">
      <dsp:nvSpPr>
        <dsp:cNvPr id="0" name=""/>
        <dsp:cNvSpPr/>
      </dsp:nvSpPr>
      <dsp:spPr>
        <a:xfrm>
          <a:off x="1248493" y="1890604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One Stop </a:t>
          </a:r>
        </a:p>
      </dsp:txBody>
      <dsp:txXfrm>
        <a:off x="1248493" y="1890604"/>
        <a:ext cx="2699122" cy="1619473"/>
      </dsp:txXfrm>
    </dsp:sp>
    <dsp:sp modelId="{C8EDD3A9-6295-46FE-B7C4-EFD9E058CCEF}">
      <dsp:nvSpPr>
        <dsp:cNvPr id="0" name=""/>
        <dsp:cNvSpPr/>
      </dsp:nvSpPr>
      <dsp:spPr>
        <a:xfrm>
          <a:off x="4217528" y="1890604"/>
          <a:ext cx="2699122" cy="1619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International Affairs </a:t>
          </a:r>
        </a:p>
      </dsp:txBody>
      <dsp:txXfrm>
        <a:off x="4217528" y="1890604"/>
        <a:ext cx="2699122" cy="1619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1CDC1-8D93-47C1-A6DC-52CC60020CFA}" type="datetimeFigureOut"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7D9CE-AFFD-41BB-AE6A-FE8E444EEF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1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Welcome everyone! This presentation will walk you through the essential next steps for newly admitted international graduate students.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We’ll cover topics like immigration documents, housing, scholarships, orientation, and more.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7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The College of Graduate Studies orientation is optional but very helpful.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It provides valuable insights into graduate life and resources at MTSU.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92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Contacting your advisor is highly encouraged.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They’ll help you confirm your admission, guide course selection, and share any program-specific requirements.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27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If you need to defer or change your program, withdraw your current application and submit a new one.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No new fee is required if it’s for the same degree level.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Previously submitted official documents can be reused, but program-specific materials must be re-uploaded.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7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This slide includes links to all the resources mentioned today.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Bookmark these for easy access to housing, immunizations, assistantships, and more.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03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C51C-CC19-685C-5223-F6519E0F0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BBD73D-AF65-B20C-3D58-81A73FB46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78ADCF-C1F0-94AB-5A7F-E3BFF178D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This slide includes links to all the resources mentioned today.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Bookmark these for easy access to housing, immunizations, assistantships, and more.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3003C-42BD-6F52-6D0E-E9471CE6D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34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B3D71-4ADE-BCE8-9404-F40C8ACEA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1ABB21-55AD-31AA-567B-21CC618E2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556F58-68AD-4954-BA96-D92285D85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This slide includes links to all the resources mentioned today.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Bookmark these for easy access to housing, immunizations, assistantships, and more.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08A6C-15B7-1E1A-16E0-C461D97E5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96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7DD97-55C7-1E1F-E723-BE8E2837E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6C22B-A433-E3F9-01A5-E9F05B51E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61EB4-FA0B-C7EF-3D16-53A6AD0F4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This slide includes links to all the resources mentioned today.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Bookmark these for easy access to housing, immunizations, assistantships, and more.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DBD9EE-202A-E130-DF00-88D5B2AC0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955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C9B5A-E80E-541F-4B47-1D5BDA134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CC7D73-61BF-85AE-BE63-4803E8471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8E9B31-A447-9F2E-B77E-76DEA67EE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This slide includes links to all the resources mentioned today.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Bookmark these for easy access to housing, immunizations, assistantships, and more.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075C9-272D-D5AE-2BDA-A6AA9DFFA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70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/>
              <a:t>Now it’s time for your questions!</a:t>
            </a:r>
          </a:p>
          <a:p>
            <a:pPr>
              <a:buFont typeface="Arial"/>
              <a:buChar char="•"/>
            </a:pPr>
            <a:r>
              <a:rPr lang="en-US"/>
              <a:t>Feel free to ask about anything we covered or other concerns you may have.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7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B4270-AA04-A4E3-1E16-F06DC1F05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CB7B8F-EDF6-3563-ED37-69DE1195F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9DA06-BB61-1D53-69EE-237A50002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Here’s a quick overview of what we’ll cover today.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Each item is a key step in preparing for your graduate studies at MTSU.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Feel free to jot down questions as we go—we’ll have time for Q&amp;A at the end.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6B813-36CE-3BF6-2601-BF7C5499F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8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The I-20 is your official document for obtaining an F-1 visa.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It’s issued after admission and once we receive your passport, financial support form, and financial documents.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These documents can include bank statements, assistantship offers, or the IMS 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29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err="1"/>
              <a:t>PipelineMT</a:t>
            </a:r>
            <a:r>
              <a:rPr lang="en-US"/>
              <a:t> is your student portal for accessing your account, registration, and more.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Make sure you log in and get familiar with it early.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13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Your MTSU email is the official way we communicate with you.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Check it regularly for updates on registration, scholarships, and orientation.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06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Assistantships are competitive and require early application.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You can apply to multiple offices, but you must choose between an assistantship and the International Merit Scholarship.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This process is student-driven, so follow up with departments directly.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82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All F-1 students must meet immunization requirements to enroll full-time and live on campus.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Visit the Student Health Services website for instructions.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64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On-campus housing is optional but fills up quickly—apply early!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Off-campus housing is available, but our office cannot assist with contracts.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Be sure to read and understand any housing agreement you sign.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0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This orientation is mandatory for all F-1 students.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You must attend webinars and complete the orientation quiz.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 registration hold will be placed if you don’t complete it by the deadline.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7D9CE-AFFD-41BB-AE6A-FE8E444EEFF8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5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1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5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1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8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5E022-4998-0446-BAD2-4FC75E64D36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pply.mtsu.edu/apply/" TargetMode="External"/><Relationship Id="rId13" Type="http://schemas.openxmlformats.org/officeDocument/2006/relationships/hyperlink" Target="https://intered.mtsu.edu/webinars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www.mtsu.edu/search-program/" TargetMode="External"/><Relationship Id="rId12" Type="http://schemas.openxmlformats.org/officeDocument/2006/relationships/hyperlink" Target="https://www.mtsu.edu/registration/registration-guide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tsu.edu/graduate/funding/" TargetMode="External"/><Relationship Id="rId11" Type="http://schemas.openxmlformats.org/officeDocument/2006/relationships/hyperlink" Target="https://www.mtsu.edu/healthservices/international/" TargetMode="External"/><Relationship Id="rId5" Type="http://schemas.openxmlformats.org/officeDocument/2006/relationships/hyperlink" Target="https://www.mtsu.edu/email/" TargetMode="External"/><Relationship Id="rId10" Type="http://schemas.openxmlformats.org/officeDocument/2006/relationships/hyperlink" Target="https://offcampushousing.mtsu.edu/listing" TargetMode="External"/><Relationship Id="rId4" Type="http://schemas.openxmlformats.org/officeDocument/2006/relationships/hyperlink" Target="https://pipeline.mtsu.edu/home" TargetMode="External"/><Relationship Id="rId9" Type="http://schemas.openxmlformats.org/officeDocument/2006/relationships/hyperlink" Target="https://www.mtsu.edu/living-on-campus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ffcampushousing.mtsu.edu/listing" TargetMode="External"/><Relationship Id="rId4" Type="http://schemas.openxmlformats.org/officeDocument/2006/relationships/hyperlink" Target="https://www.mtsu.edu/living-on-campu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6767" y="1390284"/>
            <a:ext cx="9144000" cy="1078735"/>
          </a:xfrm>
        </p:spPr>
        <p:txBody>
          <a:bodyPr>
            <a:normAutofit fontScale="90000"/>
          </a:bodyPr>
          <a:lstStyle/>
          <a:p>
            <a:r>
              <a:rPr lang="en-US" sz="107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  <a:t>Next Steps</a:t>
            </a:r>
            <a:br>
              <a:rPr lang="en-US" sz="48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</a:br>
            <a:endParaRPr lang="en-US" sz="4800" b="1" dirty="0">
              <a:solidFill>
                <a:schemeClr val="bg1"/>
              </a:solidFill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6767" y="1798953"/>
            <a:ext cx="9144000" cy="539656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  <a:t>Graduate Admission</a:t>
            </a:r>
            <a:endParaRPr lang="en-US" sz="40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7DBDF-FF80-8A3E-92DF-716FC5188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11A60FA-479E-D40B-0172-A505EE5E1A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88DC11-862D-CBCC-BBE5-D662FD8D9B87}"/>
              </a:ext>
            </a:extLst>
          </p:cNvPr>
          <p:cNvSpPr txBox="1"/>
          <p:nvPr/>
        </p:nvSpPr>
        <p:spPr>
          <a:xfrm>
            <a:off x="125686" y="417230"/>
            <a:ext cx="8425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College of Graduate Studies (CGS) Orientation</a:t>
            </a:r>
            <a:endParaRPr lang="en-US" sz="4800">
              <a:solidFill>
                <a:srgbClr val="00275C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D05305-44BC-2AD7-DE3B-B687FBCCCAE8}"/>
              </a:ext>
            </a:extLst>
          </p:cNvPr>
          <p:cNvSpPr txBox="1"/>
          <p:nvPr/>
        </p:nvSpPr>
        <p:spPr>
          <a:xfrm>
            <a:off x="125686" y="1699955"/>
            <a:ext cx="4761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https://www.mtsu.edu/graduate/already-admitted/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93FA1-8C0B-8A5A-5F37-C7620150BAFE}"/>
              </a:ext>
            </a:extLst>
          </p:cNvPr>
          <p:cNvSpPr txBox="1"/>
          <p:nvPr/>
        </p:nvSpPr>
        <p:spPr>
          <a:xfrm>
            <a:off x="203479" y="2478373"/>
            <a:ext cx="3859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Not required, but is EXTREMELY helpful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D89B40-2693-D328-6DDA-C29B47311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740" y="1617559"/>
            <a:ext cx="7277781" cy="401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1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DF7A7-F90E-4E07-94E9-EE8FBC69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DD13A0D-15FF-6816-0922-E68AFD5813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DAF542-634C-BA4F-B105-C3EA2FF30FDA}"/>
              </a:ext>
            </a:extLst>
          </p:cNvPr>
          <p:cNvSpPr txBox="1"/>
          <p:nvPr/>
        </p:nvSpPr>
        <p:spPr>
          <a:xfrm>
            <a:off x="370615" y="507944"/>
            <a:ext cx="8425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4800">
                <a:solidFill>
                  <a:srgbClr val="00275C"/>
                </a:solidFill>
              </a:rPr>
              <a:t>Contact Advisor/Program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69C72D-1557-F826-29F2-11362D92D7C8}"/>
              </a:ext>
            </a:extLst>
          </p:cNvPr>
          <p:cNvSpPr txBox="1"/>
          <p:nvPr/>
        </p:nvSpPr>
        <p:spPr>
          <a:xfrm>
            <a:off x="371928" y="2101894"/>
            <a:ext cx="6689270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ea typeface="Calibri"/>
                <a:cs typeface="Calibri"/>
              </a:rPr>
              <a:t>HIGHLY </a:t>
            </a:r>
            <a:r>
              <a:rPr lang="en-US" sz="2800" dirty="0">
                <a:ea typeface="Calibri"/>
                <a:cs typeface="Calibri"/>
              </a:rPr>
              <a:t>encouraged</a:t>
            </a:r>
          </a:p>
          <a:p>
            <a:endParaRPr lang="en-US" sz="2800" dirty="0">
              <a:ea typeface="Calibri"/>
              <a:cs typeface="Calibri"/>
            </a:endParaRPr>
          </a:p>
          <a:p>
            <a:r>
              <a:rPr lang="en-US" sz="2800" dirty="0">
                <a:ea typeface="Calibri"/>
                <a:cs typeface="Calibri"/>
              </a:rPr>
              <a:t>Additional program requirements</a:t>
            </a:r>
          </a:p>
          <a:p>
            <a:endParaRPr lang="en-US" sz="2800" dirty="0">
              <a:ea typeface="Calibri"/>
              <a:cs typeface="Calibri"/>
            </a:endParaRPr>
          </a:p>
          <a:p>
            <a:r>
              <a:rPr lang="en-US" sz="2800" dirty="0">
                <a:ea typeface="Calibri"/>
                <a:cs typeface="Calibri"/>
              </a:rPr>
              <a:t>Confirm admission acceptance</a:t>
            </a:r>
          </a:p>
          <a:p>
            <a:endParaRPr lang="en-US" sz="2800" dirty="0">
              <a:ea typeface="Calibri"/>
              <a:cs typeface="Calibri"/>
            </a:endParaRPr>
          </a:p>
          <a:p>
            <a:r>
              <a:rPr lang="en-US" sz="2800" dirty="0">
                <a:ea typeface="Calibri"/>
                <a:cs typeface="Calibri"/>
              </a:rPr>
              <a:t>Course selection and academic advising</a:t>
            </a: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29C8A8-DEC1-225C-C431-7E39B039B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617" y="2003778"/>
            <a:ext cx="5483986" cy="357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16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C0C26-0E3C-2075-6D19-EE6C49021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329C4C9-528C-85A0-1341-6FD8F5BD3E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26FE77-FDF6-F08F-63E6-4333F45A3A59}"/>
              </a:ext>
            </a:extLst>
          </p:cNvPr>
          <p:cNvSpPr txBox="1"/>
          <p:nvPr/>
        </p:nvSpPr>
        <p:spPr>
          <a:xfrm>
            <a:off x="103119" y="1779497"/>
            <a:ext cx="11895841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Withdraw your current application and submit a new application for the term you plan to attend and/or your intended degree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275C"/>
                </a:solidFill>
              </a:rPr>
              <a:t>No application fee required*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275C"/>
                </a:solidFill>
              </a:rPr>
              <a:t>Previously submitted transcripts/test scores will be applied to your new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275C"/>
                </a:solidFill>
              </a:rPr>
              <a:t>May apply previously submitted reference letters to new application as well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275C"/>
                </a:solidFill>
              </a:rPr>
              <a:t>Program-specific materials must be uploaded separately</a:t>
            </a:r>
          </a:p>
          <a:p>
            <a:r>
              <a:rPr lang="en-US" sz="2400">
                <a:solidFill>
                  <a:srgbClr val="00275C"/>
                </a:solidFill>
              </a:rPr>
              <a:t>Note: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275C"/>
                </a:solidFill>
              </a:rPr>
              <a:t>Meeting minimum requirements for program admission does not guarantee admission, as applicants are selected on a competitive basis.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275C"/>
                </a:solidFill>
              </a:rPr>
              <a:t>Previous decisions do not apply to the new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solidFill>
                <a:srgbClr val="00275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*if previously paid and the application is for the same level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endParaRPr lang="en-US" sz="2400">
              <a:solidFill>
                <a:srgbClr val="00275C"/>
              </a:solidFill>
            </a:endParaRPr>
          </a:p>
          <a:p>
            <a:endParaRPr lang="en-US" sz="2400">
              <a:solidFill>
                <a:srgbClr val="00275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D2D98-DAC6-8742-6A10-A89E2ECA32E4}"/>
              </a:ext>
            </a:extLst>
          </p:cNvPr>
          <p:cNvSpPr txBox="1"/>
          <p:nvPr/>
        </p:nvSpPr>
        <p:spPr>
          <a:xfrm>
            <a:off x="104901" y="772823"/>
            <a:ext cx="1123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 </a:t>
            </a:r>
            <a:r>
              <a:rPr lang="en-US" sz="4800" dirty="0"/>
              <a:t>Deferring Admission/Changing Programs</a:t>
            </a:r>
          </a:p>
        </p:txBody>
      </p:sp>
    </p:spTree>
    <p:extLst>
      <p:ext uri="{BB962C8B-B14F-4D97-AF65-F5344CB8AC3E}">
        <p14:creationId xmlns:p14="http://schemas.microsoft.com/office/powerpoint/2010/main" val="2989748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DBFC0-034F-A2D7-42E0-64ECC04A3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29348FD-F3B4-8545-EA06-143C8D2DC7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B5EC74-8066-74F7-CA12-3B2F44D09FFB}"/>
              </a:ext>
            </a:extLst>
          </p:cNvPr>
          <p:cNvSpPr txBox="1"/>
          <p:nvPr/>
        </p:nvSpPr>
        <p:spPr>
          <a:xfrm>
            <a:off x="236217" y="951959"/>
            <a:ext cx="10031430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2400" u="sng" err="1">
                <a:solidFill>
                  <a:srgbClr val="00275C"/>
                </a:solidFill>
              </a:rPr>
              <a:t>PipelineMT</a:t>
            </a:r>
            <a:r>
              <a:rPr lang="en-US" sz="2400" u="sng">
                <a:solidFill>
                  <a:srgbClr val="00275C"/>
                </a:solidFill>
              </a:rPr>
              <a:t>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4"/>
              </a:rPr>
              <a:t>https://pipeline.mtsu.edu/home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Email: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5"/>
              </a:rPr>
              <a:t>https://www.mtsu.edu/email/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Graduate assistantships: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6"/>
              </a:rPr>
              <a:t>https://www.mtsu.edu/graduate/funding/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Search for Programs: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7"/>
              </a:rPr>
              <a:t>https://www.mtsu.edu/search-program/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Deferring your application: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8"/>
              </a:rPr>
              <a:t>https://apply.mtsu.edu/apply/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Housing: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9"/>
              </a:rPr>
              <a:t>https://www.mtsu.edu/living-on-campus/</a:t>
            </a:r>
            <a:endParaRPr lang="en-US" sz="2400">
              <a:solidFill>
                <a:srgbClr val="00275C"/>
              </a:solidFill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Off-Campus Housing: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10"/>
              </a:rPr>
              <a:t>https://offcampushousing.mtsu.edu/listing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Immunizations: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11"/>
              </a:rPr>
              <a:t>https://www.mtsu.edu/healthservices/international/</a:t>
            </a:r>
            <a:endParaRPr lang="en-US" sz="2400">
              <a:solidFill>
                <a:srgbClr val="00275C"/>
              </a:solidFill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Registration Guide: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12"/>
              </a:rPr>
              <a:t>https://www.mtsu.edu/registration/registration-guide/</a:t>
            </a:r>
            <a:r>
              <a:rPr lang="en-US" sz="2400">
                <a:solidFill>
                  <a:srgbClr val="00275C"/>
                </a:solidFill>
              </a:rPr>
              <a:t> 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u="sng">
                <a:solidFill>
                  <a:srgbClr val="00275C"/>
                </a:solidFill>
              </a:rPr>
              <a:t>Webinars:</a:t>
            </a:r>
            <a:r>
              <a:rPr lang="en-US" sz="2400">
                <a:solidFill>
                  <a:srgbClr val="00275C"/>
                </a:solidFill>
              </a:rPr>
              <a:t> </a:t>
            </a:r>
            <a:r>
              <a:rPr lang="en-US" sz="2400">
                <a:solidFill>
                  <a:srgbClr val="00275C"/>
                </a:solidFill>
                <a:hlinkClick r:id="rId13"/>
              </a:rPr>
              <a:t>https://intered.mtsu.edu/webinars/</a:t>
            </a:r>
            <a:r>
              <a:rPr lang="en-US" sz="2400">
                <a:solidFill>
                  <a:srgbClr val="00275C"/>
                </a:solidFill>
              </a:rPr>
              <a:t> </a:t>
            </a:r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DCD4BF-B4AD-C796-E57E-5ED0E1005DC2}"/>
              </a:ext>
            </a:extLst>
          </p:cNvPr>
          <p:cNvSpPr txBox="1"/>
          <p:nvPr/>
        </p:nvSpPr>
        <p:spPr>
          <a:xfrm>
            <a:off x="237344" y="619431"/>
            <a:ext cx="5647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  <a:r>
              <a:rPr lang="en-US" sz="480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447178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398E4-0A49-9B6F-FE53-618435220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BE6A70F-491F-910A-EA0E-36466B47F5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CBA6A1-E10F-70BE-4E89-C42D5C1F633B}"/>
              </a:ext>
            </a:extLst>
          </p:cNvPr>
          <p:cNvSpPr txBox="1"/>
          <p:nvPr/>
        </p:nvSpPr>
        <p:spPr>
          <a:xfrm>
            <a:off x="236217" y="951959"/>
            <a:ext cx="1003143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 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CFC73-A60A-A958-F0F6-2436D6EE2C7D}"/>
              </a:ext>
            </a:extLst>
          </p:cNvPr>
          <p:cNvSpPr txBox="1"/>
          <p:nvPr/>
        </p:nvSpPr>
        <p:spPr>
          <a:xfrm>
            <a:off x="132333" y="1047143"/>
            <a:ext cx="1123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 </a:t>
            </a:r>
            <a:r>
              <a:rPr lang="en-US" sz="4800" dirty="0"/>
              <a:t>Bill Pay - Timeline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C353A57-6CA4-30AA-9437-5CBC6B14FA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8611176"/>
              </p:ext>
            </p:extLst>
          </p:nvPr>
        </p:nvGraphicFramePr>
        <p:xfrm>
          <a:off x="820667" y="1508760"/>
          <a:ext cx="10744200" cy="384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45345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2FE30-66A1-7FCD-768C-1E4BA377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FDF85F9-5798-2BE7-E1D8-FF174608C8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4F59F3-9D66-1122-1DEF-C8CAF3BFC15C}"/>
              </a:ext>
            </a:extLst>
          </p:cNvPr>
          <p:cNvSpPr txBox="1"/>
          <p:nvPr/>
        </p:nvSpPr>
        <p:spPr>
          <a:xfrm>
            <a:off x="236217" y="951959"/>
            <a:ext cx="1003143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 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E7635-2574-A3DE-CC41-8A33A6F8820D}"/>
              </a:ext>
            </a:extLst>
          </p:cNvPr>
          <p:cNvSpPr txBox="1"/>
          <p:nvPr/>
        </p:nvSpPr>
        <p:spPr>
          <a:xfrm>
            <a:off x="159765" y="859626"/>
            <a:ext cx="1123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 </a:t>
            </a:r>
            <a:r>
              <a:rPr lang="en-US" sz="4800" dirty="0"/>
              <a:t>Bill Pay - Timeline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BEE6FFE-17BC-FC91-03C3-92CCDA092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17476"/>
              </p:ext>
            </p:extLst>
          </p:nvPr>
        </p:nvGraphicFramePr>
        <p:xfrm>
          <a:off x="1783973" y="1961814"/>
          <a:ext cx="8165145" cy="3511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5985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DBB9B-B639-0756-B44E-965D87354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4DCC82E-9C13-0658-6459-2F84CC02DF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4F1F8F-15BB-3120-F5EF-DDE8091DA720}"/>
              </a:ext>
            </a:extLst>
          </p:cNvPr>
          <p:cNvSpPr txBox="1"/>
          <p:nvPr/>
        </p:nvSpPr>
        <p:spPr>
          <a:xfrm>
            <a:off x="236217" y="951959"/>
            <a:ext cx="1003143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 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5F2F4C-E4AB-4ECA-A98A-60ECCA768A47}"/>
              </a:ext>
            </a:extLst>
          </p:cNvPr>
          <p:cNvSpPr txBox="1"/>
          <p:nvPr/>
        </p:nvSpPr>
        <p:spPr>
          <a:xfrm>
            <a:off x="327152" y="2281781"/>
            <a:ext cx="73050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Flywire</a:t>
            </a:r>
            <a:r>
              <a:rPr lang="en-US" sz="2400" dirty="0"/>
              <a:t> and </a:t>
            </a:r>
            <a:r>
              <a:rPr lang="en-US" sz="2400" b="1" dirty="0" err="1"/>
              <a:t>PayMyTuition</a:t>
            </a:r>
            <a:endParaRPr lang="en-US" sz="2400" b="1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Instructions on the Bursar’s Office page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Multi Language Customer Support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be done from home </a:t>
            </a:r>
          </a:p>
        </p:txBody>
      </p:sp>
      <p:pic>
        <p:nvPicPr>
          <p:cNvPr id="7" name="Picture 6" descr="Fee Payment / Confirmation Instructions – Billing and Payment">
            <a:extLst>
              <a:ext uri="{FF2B5EF4-FFF2-40B4-BE49-F238E27FC236}">
                <a16:creationId xmlns:a16="http://schemas.microsoft.com/office/drawing/2014/main" id="{B8B9E59B-324A-5E9D-726D-0D7250C28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085" y="2008644"/>
            <a:ext cx="4022770" cy="267765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84214D9-97F6-881E-A6F5-5AE3DC2C5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23" y="10727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venir Heavy" charset="0"/>
                <a:ea typeface="Avenir Heavy" charset="0"/>
                <a:cs typeface="Avenir Heavy" charset="0"/>
              </a:rPr>
              <a:t>International Payments </a:t>
            </a:r>
            <a:br>
              <a:rPr lang="en-US" sz="2800" b="1" dirty="0">
                <a:solidFill>
                  <a:srgbClr val="00275C"/>
                </a:solidFill>
                <a:latin typeface="Avenir Black" charset="0"/>
                <a:ea typeface="Avenir Black" charset="0"/>
                <a:cs typeface="Avenir Black" charset="0"/>
              </a:rPr>
            </a:br>
            <a:endParaRPr lang="en-US" sz="2400" dirty="0">
              <a:solidFill>
                <a:srgbClr val="00275C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74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7BC74-2932-EA33-3085-0508EBC6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9528EE6-BFC0-CA3B-0A04-38AF167EC3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D97B9E-97C9-662A-53A8-C464EBAB45D8}"/>
              </a:ext>
            </a:extLst>
          </p:cNvPr>
          <p:cNvSpPr txBox="1"/>
          <p:nvPr/>
        </p:nvSpPr>
        <p:spPr>
          <a:xfrm>
            <a:off x="236217" y="951959"/>
            <a:ext cx="1003143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 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6A8B07-E792-DA54-A195-758EEA845FF7}"/>
              </a:ext>
            </a:extLst>
          </p:cNvPr>
          <p:cNvSpPr txBox="1"/>
          <p:nvPr/>
        </p:nvSpPr>
        <p:spPr>
          <a:xfrm>
            <a:off x="78205" y="1413624"/>
            <a:ext cx="1229627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Recap:</a:t>
            </a:r>
          </a:p>
          <a:p>
            <a:pPr fontAlgn="base"/>
            <a:r>
              <a:rPr lang="en-US" sz="2400" b="1" dirty="0"/>
              <a:t>I-20​ </a:t>
            </a:r>
            <a:r>
              <a:rPr lang="en-US" sz="2400" dirty="0"/>
              <a:t>- what is needed</a:t>
            </a:r>
          </a:p>
          <a:p>
            <a:pPr fontAlgn="base"/>
            <a:r>
              <a:rPr lang="en-US" sz="2400" b="1" dirty="0"/>
              <a:t>Student Accounts</a:t>
            </a:r>
            <a:r>
              <a:rPr lang="en-US" sz="2400" dirty="0"/>
              <a:t>​ - how to access </a:t>
            </a:r>
          </a:p>
          <a:p>
            <a:pPr fontAlgn="base"/>
            <a:r>
              <a:rPr lang="en-US" sz="2400" b="1" dirty="0"/>
              <a:t>Contacting your Advisor/Program​ </a:t>
            </a:r>
            <a:r>
              <a:rPr lang="en-US" sz="2400" dirty="0"/>
              <a:t>- where to find info, confirm acceptance, program specific info</a:t>
            </a:r>
          </a:p>
          <a:p>
            <a:pPr fontAlgn="base"/>
            <a:r>
              <a:rPr lang="en-US" sz="2400" b="1" dirty="0"/>
              <a:t>Graduate Assistantships​ </a:t>
            </a:r>
            <a:r>
              <a:rPr lang="en-US" sz="2400" dirty="0"/>
              <a:t>- student driven – submit app(s) and contact office of interest</a:t>
            </a:r>
          </a:p>
          <a:p>
            <a:pPr fontAlgn="base"/>
            <a:r>
              <a:rPr lang="en-US" sz="2400" b="1" dirty="0"/>
              <a:t>Immunizations</a:t>
            </a:r>
            <a:r>
              <a:rPr lang="en-US" sz="2400" dirty="0"/>
              <a:t>​ - must complete to register full time</a:t>
            </a:r>
          </a:p>
          <a:p>
            <a:pPr fontAlgn="base"/>
            <a:r>
              <a:rPr lang="en-US" sz="2400" b="1" dirty="0"/>
              <a:t>Housing​ </a:t>
            </a:r>
            <a:r>
              <a:rPr lang="en-US" sz="2400" dirty="0"/>
              <a:t>- student-driven – not required to live on campus</a:t>
            </a:r>
          </a:p>
          <a:p>
            <a:pPr fontAlgn="base"/>
            <a:r>
              <a:rPr lang="en-US" sz="2400" b="1" dirty="0"/>
              <a:t>International Orientation (mandatory)​ </a:t>
            </a:r>
            <a:r>
              <a:rPr lang="en-US" sz="2400" dirty="0"/>
              <a:t>- must complete to remove registration hold</a:t>
            </a:r>
          </a:p>
          <a:p>
            <a:pPr fontAlgn="base"/>
            <a:r>
              <a:rPr lang="en-US" sz="2400" b="1" dirty="0"/>
              <a:t>CGS Orientation (optional)​ </a:t>
            </a:r>
            <a:r>
              <a:rPr lang="en-US" sz="2400" dirty="0"/>
              <a:t>- not required, but is good information</a:t>
            </a:r>
          </a:p>
          <a:p>
            <a:pPr fontAlgn="base"/>
            <a:r>
              <a:rPr lang="en-US" sz="2400" b="1" dirty="0"/>
              <a:t>Deferrals/Change of program request​ </a:t>
            </a:r>
            <a:r>
              <a:rPr lang="en-US" sz="2400" dirty="0"/>
              <a:t>- be aware of program-specific requirements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655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A10F9-3FC4-0E78-C8E0-9368025E9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14359A3-D018-2E5F-7660-169164B5FA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35FCD8-FD3A-A182-DA49-E27215195941}"/>
              </a:ext>
            </a:extLst>
          </p:cNvPr>
          <p:cNvSpPr txBox="1"/>
          <p:nvPr/>
        </p:nvSpPr>
        <p:spPr>
          <a:xfrm>
            <a:off x="585361" y="1478897"/>
            <a:ext cx="84254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9600">
                <a:solidFill>
                  <a:srgbClr val="00275C"/>
                </a:solidFill>
              </a:rPr>
              <a:t> 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1A2816-A49D-20D7-76F6-68641A2D938C}"/>
              </a:ext>
            </a:extLst>
          </p:cNvPr>
          <p:cNvSpPr txBox="1"/>
          <p:nvPr/>
        </p:nvSpPr>
        <p:spPr>
          <a:xfrm>
            <a:off x="1241054" y="1051082"/>
            <a:ext cx="5647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613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5BB40-97EF-3B16-0E38-CE5382818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2AF9D6F-7BBE-3ACB-C9E2-1E0FC373B4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7C3484-EF83-328B-AF49-38EA7F601668}"/>
              </a:ext>
            </a:extLst>
          </p:cNvPr>
          <p:cNvSpPr txBox="1"/>
          <p:nvPr/>
        </p:nvSpPr>
        <p:spPr>
          <a:xfrm>
            <a:off x="420305" y="1781924"/>
            <a:ext cx="6627374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I-20</a:t>
            </a:r>
          </a:p>
          <a:p>
            <a:r>
              <a:rPr lang="en-US" sz="2400" dirty="0">
                <a:solidFill>
                  <a:srgbClr val="00275C"/>
                </a:solidFill>
              </a:rPr>
              <a:t>Student Accounts (</a:t>
            </a:r>
            <a:r>
              <a:rPr lang="en-US" sz="2400" dirty="0" err="1">
                <a:solidFill>
                  <a:srgbClr val="00275C"/>
                </a:solidFill>
              </a:rPr>
              <a:t>PipelineMT</a:t>
            </a:r>
            <a:r>
              <a:rPr lang="en-US" sz="2400" dirty="0">
                <a:solidFill>
                  <a:srgbClr val="00275C"/>
                </a:solidFill>
              </a:rPr>
              <a:t> and email)</a:t>
            </a:r>
          </a:p>
          <a:p>
            <a:r>
              <a:rPr lang="en-US" sz="2400" dirty="0">
                <a:solidFill>
                  <a:srgbClr val="00275C"/>
                </a:solidFill>
                <a:ea typeface="Calibri"/>
                <a:cs typeface="Calibri"/>
              </a:rPr>
              <a:t>Graduate Assistantships</a:t>
            </a:r>
            <a:endParaRPr lang="en-US" dirty="0"/>
          </a:p>
          <a:p>
            <a:r>
              <a:rPr lang="en-US" sz="2400" dirty="0">
                <a:solidFill>
                  <a:srgbClr val="00275C"/>
                </a:solidFill>
              </a:rPr>
              <a:t>Immunizations</a:t>
            </a:r>
          </a:p>
          <a:p>
            <a:r>
              <a:rPr lang="en-US" sz="2400" dirty="0">
                <a:solidFill>
                  <a:srgbClr val="00275C"/>
                </a:solidFill>
              </a:rPr>
              <a:t>Housing</a:t>
            </a:r>
          </a:p>
          <a:p>
            <a:r>
              <a:rPr lang="en-US" sz="2400" dirty="0">
                <a:solidFill>
                  <a:srgbClr val="00275C"/>
                </a:solidFill>
                <a:ea typeface="Calibri"/>
                <a:cs typeface="Calibri"/>
              </a:rPr>
              <a:t>International Orientation (mandatory)</a:t>
            </a:r>
            <a:endParaRPr lang="en-US" dirty="0"/>
          </a:p>
          <a:p>
            <a:r>
              <a:rPr lang="en-US" sz="2400" dirty="0">
                <a:solidFill>
                  <a:srgbClr val="00275C"/>
                </a:solidFill>
              </a:rPr>
              <a:t>CGS Orientation (optional)</a:t>
            </a:r>
          </a:p>
          <a:p>
            <a:r>
              <a:rPr lang="en-US" sz="2400" dirty="0">
                <a:solidFill>
                  <a:srgbClr val="00275C"/>
                </a:solidFill>
              </a:rPr>
              <a:t>Contacting your advisor/program  </a:t>
            </a:r>
          </a:p>
          <a:p>
            <a:r>
              <a:rPr lang="en-US" sz="2400" dirty="0">
                <a:solidFill>
                  <a:srgbClr val="00275C"/>
                </a:solidFill>
              </a:rPr>
              <a:t>Deferrals/Change of program request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28D3A-408E-FE7C-6571-CF35536B9A61}"/>
              </a:ext>
            </a:extLst>
          </p:cNvPr>
          <p:cNvSpPr txBox="1"/>
          <p:nvPr/>
        </p:nvSpPr>
        <p:spPr>
          <a:xfrm>
            <a:off x="150519" y="739382"/>
            <a:ext cx="5647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  <a:r>
              <a:rPr lang="en-US" sz="4800"/>
              <a:t>Topics</a:t>
            </a:r>
          </a:p>
        </p:txBody>
      </p:sp>
    </p:spTree>
    <p:extLst>
      <p:ext uri="{BB962C8B-B14F-4D97-AF65-F5344CB8AC3E}">
        <p14:creationId xmlns:p14="http://schemas.microsoft.com/office/powerpoint/2010/main" val="50546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34486-C98B-0E88-9A88-424BF9D88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B0E796C-171C-9820-56BB-02C36B7BE3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AADD4E-7E04-F8ED-5F34-8AC484B01244}"/>
              </a:ext>
            </a:extLst>
          </p:cNvPr>
          <p:cNvSpPr txBox="1"/>
          <p:nvPr/>
        </p:nvSpPr>
        <p:spPr>
          <a:xfrm>
            <a:off x="256315" y="1758242"/>
            <a:ext cx="9718291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Issued once you have been:</a:t>
            </a:r>
          </a:p>
          <a:p>
            <a:r>
              <a:rPr lang="en-US" sz="2400" dirty="0">
                <a:solidFill>
                  <a:srgbClr val="00275C"/>
                </a:solidFill>
              </a:rPr>
              <a:t>-Admitted into your degree program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-We have received a copy of passport, signed Financial Support Form, financial documents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 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Financial Documents: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75C"/>
                </a:solidFill>
              </a:rPr>
              <a:t>Bank statements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75C"/>
                </a:solidFill>
              </a:rPr>
              <a:t>Assistantship award letter</a:t>
            </a:r>
            <a:endParaRPr lang="en-US" sz="24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Scholarship award letter</a:t>
            </a:r>
          </a:p>
          <a:p>
            <a:endParaRPr lang="en-US" sz="2400" dirty="0">
              <a:solidFill>
                <a:srgbClr val="00275C"/>
              </a:solidFill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 </a:t>
            </a:r>
            <a:endParaRPr lang="en-US" sz="2400" dirty="0">
              <a:solidFill>
                <a:srgbClr val="00275C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E20003-056B-C2BC-1E98-11AB2FE8F018}"/>
              </a:ext>
            </a:extLst>
          </p:cNvPr>
          <p:cNvSpPr txBox="1"/>
          <p:nvPr/>
        </p:nvSpPr>
        <p:spPr>
          <a:xfrm>
            <a:off x="256315" y="1072903"/>
            <a:ext cx="5647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I-20</a:t>
            </a:r>
          </a:p>
        </p:txBody>
      </p:sp>
    </p:spTree>
    <p:extLst>
      <p:ext uri="{BB962C8B-B14F-4D97-AF65-F5344CB8AC3E}">
        <p14:creationId xmlns:p14="http://schemas.microsoft.com/office/powerpoint/2010/main" val="114883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5147B-5338-07FB-02DB-32B7FCB5F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2BD7910-A56E-5776-AE89-15642BA967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2D8E7D-6EB2-BFBC-945B-B60F97EA432D}"/>
              </a:ext>
            </a:extLst>
          </p:cNvPr>
          <p:cNvSpPr txBox="1"/>
          <p:nvPr/>
        </p:nvSpPr>
        <p:spPr>
          <a:xfrm>
            <a:off x="235995" y="2084297"/>
            <a:ext cx="84254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rgbClr val="00275C"/>
                </a:solidFill>
              </a:rPr>
              <a:t>PipelineMT</a:t>
            </a:r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https://pipeline.mtsu.edu/home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endParaRPr lang="en-US" sz="2400">
              <a:solidFill>
                <a:srgbClr val="00275C"/>
              </a:solidFill>
            </a:endParaRPr>
          </a:p>
          <a:p>
            <a:endParaRPr lang="en-US" sz="2400">
              <a:solidFill>
                <a:srgbClr val="00275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0C470F-39B6-0FA2-C89A-AFE111D28708}"/>
              </a:ext>
            </a:extLst>
          </p:cNvPr>
          <p:cNvSpPr txBox="1"/>
          <p:nvPr/>
        </p:nvSpPr>
        <p:spPr>
          <a:xfrm>
            <a:off x="0" y="792481"/>
            <a:ext cx="74407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  <a:r>
              <a:rPr lang="en-US" sz="4800"/>
              <a:t>Student Account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F812C-E9AB-088B-DC1F-7EC4351FC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308" y="1112333"/>
            <a:ext cx="7408258" cy="444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07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039A-03F2-9E27-7A1D-9F3044139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577B7FC-F56A-1A17-ECB3-59CF6193C5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F68291-7F98-291F-0960-A33EBEC21A20}"/>
              </a:ext>
            </a:extLst>
          </p:cNvPr>
          <p:cNvSpPr txBox="1"/>
          <p:nvPr/>
        </p:nvSpPr>
        <p:spPr>
          <a:xfrm>
            <a:off x="304800" y="2070914"/>
            <a:ext cx="8425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Email</a:t>
            </a:r>
          </a:p>
          <a:p>
            <a:r>
              <a:rPr lang="en-US" sz="2400">
                <a:solidFill>
                  <a:srgbClr val="00275C"/>
                </a:solidFill>
              </a:rPr>
              <a:t>https://www.mtsu.edu/email/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endParaRPr lang="en-US" sz="2400">
              <a:solidFill>
                <a:srgbClr val="00275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0C60E2-14D2-A67D-94F8-3A0081A34B78}"/>
              </a:ext>
            </a:extLst>
          </p:cNvPr>
          <p:cNvSpPr txBox="1"/>
          <p:nvPr/>
        </p:nvSpPr>
        <p:spPr>
          <a:xfrm>
            <a:off x="0" y="831398"/>
            <a:ext cx="74407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  <a:r>
              <a:rPr lang="en-US" sz="4800"/>
              <a:t>Student Account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3B9B7D-1ACE-1761-2738-0327F4D27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208" y="1117600"/>
            <a:ext cx="7194232" cy="450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74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9BB49-7650-23E9-4A16-DF1C603C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10CE397-927E-400E-DFAC-EBB2C44AFB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6CE256-C152-8E9C-BF14-1004D1A7DB18}"/>
              </a:ext>
            </a:extLst>
          </p:cNvPr>
          <p:cNvSpPr txBox="1"/>
          <p:nvPr/>
        </p:nvSpPr>
        <p:spPr>
          <a:xfrm>
            <a:off x="256315" y="2368777"/>
            <a:ext cx="8425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15109E-8B35-9C70-ADE1-A7190F025A97}"/>
              </a:ext>
            </a:extLst>
          </p:cNvPr>
          <p:cNvSpPr txBox="1"/>
          <p:nvPr/>
        </p:nvSpPr>
        <p:spPr>
          <a:xfrm>
            <a:off x="251738" y="766991"/>
            <a:ext cx="8847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  <a:r>
              <a:rPr lang="en-US" sz="4800"/>
              <a:t>Graduate Assistantship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D494-5046-2373-680B-9D7D1F8CC900}"/>
              </a:ext>
            </a:extLst>
          </p:cNvPr>
          <p:cNvSpPr txBox="1"/>
          <p:nvPr/>
        </p:nvSpPr>
        <p:spPr>
          <a:xfrm>
            <a:off x="247874" y="2121468"/>
            <a:ext cx="475010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dirty="0">
                <a:ea typeface="+mn-lt"/>
                <a:cs typeface="+mn-lt"/>
              </a:rPr>
              <a:t>https://www.mtsu.edu/graduate/funding/</a:t>
            </a:r>
          </a:p>
          <a:p>
            <a:endParaRPr lang="en-US" sz="2000" dirty="0">
              <a:ea typeface="Calibri" panose="020F0502020204030204"/>
              <a:cs typeface="Calibri" panose="020F0502020204030204"/>
            </a:endParaRPr>
          </a:p>
          <a:p>
            <a:r>
              <a:rPr lang="en-US" sz="2000" dirty="0">
                <a:ea typeface="Calibri" panose="020F0502020204030204"/>
                <a:cs typeface="Calibri" panose="020F0502020204030204"/>
              </a:rPr>
              <a:t>Apply early!</a:t>
            </a:r>
          </a:p>
          <a:p>
            <a:endParaRPr lang="en-US" sz="2000" dirty="0">
              <a:ea typeface="Calibri" panose="020F0502020204030204"/>
              <a:cs typeface="Calibri" panose="020F0502020204030204"/>
            </a:endParaRPr>
          </a:p>
          <a:p>
            <a:r>
              <a:rPr lang="en-US" sz="2000" dirty="0">
                <a:ea typeface="Calibri" panose="020F0502020204030204"/>
                <a:cs typeface="Calibri" panose="020F0502020204030204"/>
              </a:rPr>
              <a:t>Individual application for each position,</a:t>
            </a:r>
          </a:p>
          <a:p>
            <a:r>
              <a:rPr lang="en-US" sz="2000" dirty="0">
                <a:ea typeface="Calibri" panose="020F0502020204030204"/>
                <a:cs typeface="Calibri" panose="020F0502020204030204"/>
              </a:rPr>
              <a:t>you may apply to more than one</a:t>
            </a:r>
            <a:endParaRPr lang="en-US" dirty="0"/>
          </a:p>
          <a:p>
            <a:endParaRPr lang="en-US" sz="2000" dirty="0">
              <a:ea typeface="Calibri" panose="020F0502020204030204"/>
              <a:cs typeface="Calibri" panose="020F0502020204030204"/>
            </a:endParaRPr>
          </a:p>
          <a:p>
            <a:r>
              <a:rPr lang="en-US" sz="2000" dirty="0">
                <a:ea typeface="Calibri" panose="020F0502020204030204"/>
                <a:cs typeface="Calibri" panose="020F0502020204030204"/>
              </a:rPr>
              <a:t>Contact individual office(s) for status</a:t>
            </a:r>
          </a:p>
          <a:p>
            <a:endParaRPr lang="en-US" sz="2000" dirty="0">
              <a:ea typeface="Calibri" panose="020F0502020204030204"/>
              <a:cs typeface="Calibri" panose="020F0502020204030204"/>
            </a:endParaRPr>
          </a:p>
          <a:p>
            <a:r>
              <a:rPr lang="en-US" sz="3600" dirty="0">
                <a:ea typeface="Calibri" panose="020F0502020204030204"/>
                <a:cs typeface="Calibri" panose="020F0502020204030204"/>
              </a:rPr>
              <a:t>Student-driven process!</a:t>
            </a: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6E94CEB-7827-23B8-1F2A-7D38C7991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563" y="1709403"/>
            <a:ext cx="7072648" cy="398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86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3A407-4059-BD5B-F062-A0528C9F9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6E9D17E-C9AC-2CC7-6B1A-4646A33C85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6F2EBF-8DC4-64CD-00C0-4F231725D921}"/>
              </a:ext>
            </a:extLst>
          </p:cNvPr>
          <p:cNvSpPr txBox="1"/>
          <p:nvPr/>
        </p:nvSpPr>
        <p:spPr>
          <a:xfrm>
            <a:off x="256315" y="2368777"/>
            <a:ext cx="8425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A631B-AD47-33C9-2E7E-90894D56DF46}"/>
              </a:ext>
            </a:extLst>
          </p:cNvPr>
          <p:cNvSpPr txBox="1"/>
          <p:nvPr/>
        </p:nvSpPr>
        <p:spPr>
          <a:xfrm>
            <a:off x="45299" y="809921"/>
            <a:ext cx="8847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 </a:t>
            </a:r>
            <a:r>
              <a:rPr lang="en-US" sz="4800"/>
              <a:t>Immunizations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8716C-B97E-430A-F500-1B899D6BD7B5}"/>
              </a:ext>
            </a:extLst>
          </p:cNvPr>
          <p:cNvSpPr txBox="1"/>
          <p:nvPr/>
        </p:nvSpPr>
        <p:spPr>
          <a:xfrm>
            <a:off x="256315" y="1951672"/>
            <a:ext cx="4446314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All F-1 students must complete the immunization requirement</a:t>
            </a:r>
          </a:p>
          <a:p>
            <a:endParaRPr lang="en-US"/>
          </a:p>
          <a:p>
            <a:r>
              <a:rPr lang="en-US"/>
              <a:t>You must complete the immunization requirement to enroll full-time and live on campus</a:t>
            </a:r>
            <a:endParaRPr lang="en-US">
              <a:ea typeface="Calibri"/>
              <a:cs typeface="Calibri"/>
            </a:endParaRPr>
          </a:p>
          <a:p>
            <a:endParaRPr lang="en-US"/>
          </a:p>
          <a:p>
            <a:r>
              <a:rPr lang="en-US"/>
              <a:t>Follow instructions on the Student Health Services website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A83FF-5F69-7C75-C290-CDE2E2183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217" y="1097279"/>
            <a:ext cx="6375566" cy="432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4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DF1C0-3827-CE52-50DE-FEF8E710F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5CA6C52-7FF2-3E27-9131-3EEBA5C29C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31009E-0CC8-EC58-9209-DE1B162CABEB}"/>
              </a:ext>
            </a:extLst>
          </p:cNvPr>
          <p:cNvSpPr txBox="1"/>
          <p:nvPr/>
        </p:nvSpPr>
        <p:spPr>
          <a:xfrm>
            <a:off x="256315" y="1836422"/>
            <a:ext cx="9855514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rgbClr val="00275C"/>
                </a:solidFill>
              </a:rPr>
              <a:t>On Campus:</a:t>
            </a:r>
            <a:r>
              <a:rPr lang="en-US" sz="2400">
                <a:solidFill>
                  <a:srgbClr val="00275C"/>
                </a:solidFill>
                <a:hlinkClick r:id="rId4"/>
              </a:rPr>
              <a:t>https://www.mtsu.edu/living-on-campus/</a:t>
            </a:r>
            <a:endParaRPr lang="en-US"/>
          </a:p>
          <a:p>
            <a:r>
              <a:rPr lang="en-US" sz="2400">
                <a:solidFill>
                  <a:srgbClr val="00275C"/>
                </a:solidFill>
                <a:ea typeface="Calibri"/>
                <a:cs typeface="Calibri"/>
              </a:rPr>
              <a:t>You are not required to live on campus</a:t>
            </a:r>
          </a:p>
          <a:p>
            <a:r>
              <a:rPr lang="en-US" sz="2400">
                <a:solidFill>
                  <a:srgbClr val="00275C"/>
                </a:solidFill>
                <a:ea typeface="Calibri"/>
                <a:cs typeface="Calibri"/>
              </a:rPr>
              <a:t>Apply early as housing fills up fast</a:t>
            </a:r>
          </a:p>
          <a:p>
            <a:r>
              <a:rPr lang="en-US" sz="2400">
                <a:solidFill>
                  <a:srgbClr val="00275C"/>
                </a:solidFill>
                <a:ea typeface="Calibri"/>
                <a:cs typeface="Calibri"/>
              </a:rPr>
              <a:t>Immunizations required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r>
              <a:rPr lang="en-US" sz="2400">
                <a:solidFill>
                  <a:srgbClr val="00275C"/>
                </a:solidFill>
              </a:rPr>
              <a:t>Off Campus:</a:t>
            </a:r>
            <a:r>
              <a:rPr lang="en-US" sz="2400">
                <a:solidFill>
                  <a:srgbClr val="00275C"/>
                </a:solidFill>
                <a:hlinkClick r:id="rId5"/>
              </a:rPr>
              <a:t>https://offcampushousing.mtsu.edu/listing</a:t>
            </a:r>
            <a:r>
              <a:rPr lang="en-US" sz="2400">
                <a:solidFill>
                  <a:srgbClr val="00275C"/>
                </a:solidFill>
              </a:rPr>
              <a:t> </a:t>
            </a:r>
          </a:p>
          <a:p>
            <a:r>
              <a:rPr lang="en-US" sz="2400">
                <a:solidFill>
                  <a:srgbClr val="00275C"/>
                </a:solidFill>
                <a:ea typeface="Calibri"/>
                <a:cs typeface="Calibri"/>
              </a:rPr>
              <a:t>Many options available</a:t>
            </a:r>
          </a:p>
          <a:p>
            <a:r>
              <a:rPr lang="en-US" sz="2400">
                <a:solidFill>
                  <a:srgbClr val="00275C"/>
                </a:solidFill>
                <a:ea typeface="Calibri"/>
                <a:cs typeface="Calibri"/>
              </a:rPr>
              <a:t>Student-driven – our office is unable to assist with housing</a:t>
            </a:r>
          </a:p>
          <a:p>
            <a:endParaRPr lang="en-US" sz="240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400" b="1">
                <a:solidFill>
                  <a:srgbClr val="00275C"/>
                </a:solidFill>
                <a:ea typeface="Calibri"/>
                <a:cs typeface="Calibri"/>
              </a:rPr>
              <a:t>YOU ARE RESPONSIBLE FOR THE HOUSING CONTRACT YOU SIGN!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8C2E-DB6D-E534-3E56-307DF7C4B474}"/>
              </a:ext>
            </a:extLst>
          </p:cNvPr>
          <p:cNvSpPr txBox="1"/>
          <p:nvPr/>
        </p:nvSpPr>
        <p:spPr>
          <a:xfrm>
            <a:off x="259824" y="876750"/>
            <a:ext cx="8847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/>
              <a:t>Housing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40016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0F103-7EA7-3186-F0AC-4299DEBDA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1B2EFF9-B639-DD57-D800-7EECEFEAB4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5BAAD6-1671-2B87-0BAD-C87FDCC6EF77}"/>
              </a:ext>
            </a:extLst>
          </p:cNvPr>
          <p:cNvSpPr txBox="1"/>
          <p:nvPr/>
        </p:nvSpPr>
        <p:spPr>
          <a:xfrm>
            <a:off x="301597" y="1494353"/>
            <a:ext cx="11580362" cy="44627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1" dirty="0">
                <a:solidFill>
                  <a:srgbClr val="00275C"/>
                </a:solidFill>
                <a:ea typeface="Calibri"/>
                <a:cs typeface="Calibri"/>
              </a:rPr>
              <a:t>Required for all F-1 students</a:t>
            </a:r>
          </a:p>
          <a:p>
            <a:r>
              <a:rPr lang="en-US" sz="2000" dirty="0">
                <a:solidFill>
                  <a:srgbClr val="00275C"/>
                </a:solidFill>
              </a:rPr>
              <a:t>International Orientation Webinars - https://intered.mtsu.edu/webinars/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solidFill>
                  <a:srgbClr val="00275C"/>
                </a:solidFill>
              </a:rPr>
              <a:t>Orientation Quiz</a:t>
            </a:r>
          </a:p>
          <a:p>
            <a:endParaRPr lang="en-US" sz="20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en-US" sz="20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Upcoming webinar schedule can be found in the </a:t>
            </a:r>
          </a:p>
          <a:p>
            <a:r>
              <a:rPr lang="en-US" sz="20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Events and Activities section:</a:t>
            </a:r>
          </a:p>
          <a:p>
            <a:endParaRPr lang="en-US" sz="20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en-US" sz="20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Orientation Session #1: 28 Jul 2026 – 8:00 CST</a:t>
            </a:r>
          </a:p>
          <a:p>
            <a:r>
              <a:rPr lang="en-US" sz="20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Orientation Session #2: 18 Aug 2026 – 8:00 CST</a:t>
            </a:r>
          </a:p>
          <a:p>
            <a:endParaRPr lang="en-US" sz="20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endParaRPr lang="en-US" sz="2000" b="1" dirty="0">
              <a:solidFill>
                <a:srgbClr val="00275C"/>
              </a:solidFill>
              <a:ea typeface="Calibri"/>
              <a:cs typeface="Calibri"/>
            </a:endParaRPr>
          </a:p>
          <a:p>
            <a:r>
              <a:rPr lang="en-US" sz="2000" b="1" dirty="0">
                <a:solidFill>
                  <a:srgbClr val="00275C"/>
                </a:solidFill>
              </a:rPr>
              <a:t>All F-1 students must complete this requirement. A registration hold will prevent you from adding to, or changing your schedule if not completed by the hold date</a:t>
            </a:r>
            <a:endParaRPr lang="en-US" sz="2000" b="1" dirty="0">
              <a:solidFill>
                <a:srgbClr val="00275C"/>
              </a:solidFill>
              <a:ea typeface="Calibri"/>
              <a:cs typeface="Calibri"/>
            </a:endParaRPr>
          </a:p>
          <a:p>
            <a:endParaRPr lang="en-US" sz="2400" dirty="0">
              <a:solidFill>
                <a:srgbClr val="00275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6A0958-3ACE-1CB7-41BC-1027ED93BDBF}"/>
              </a:ext>
            </a:extLst>
          </p:cNvPr>
          <p:cNvSpPr txBox="1"/>
          <p:nvPr/>
        </p:nvSpPr>
        <p:spPr>
          <a:xfrm>
            <a:off x="240067" y="857305"/>
            <a:ext cx="1184190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/>
              <a:t>International Orientation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6A1F05E-8628-CD70-82FF-E17ED79F0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3895" y="2463548"/>
            <a:ext cx="4669254" cy="233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2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F39BFA88C2CD44BFE7DF05BDE38CC1" ma:contentTypeVersion="8" ma:contentTypeDescription="Create a new document." ma:contentTypeScope="" ma:versionID="fce1a8c94f52f059e73cd9c120611f4f">
  <xsd:schema xmlns:xsd="http://www.w3.org/2001/XMLSchema" xmlns:xs="http://www.w3.org/2001/XMLSchema" xmlns:p="http://schemas.microsoft.com/office/2006/metadata/properties" xmlns:ns2="7120e379-4073-43d6-8e2d-16eb186b29ab" targetNamespace="http://schemas.microsoft.com/office/2006/metadata/properties" ma:root="true" ma:fieldsID="9e6dc959108a8c284e48c17a9f5cb2b2" ns2:_="">
    <xsd:import namespace="7120e379-4073-43d6-8e2d-16eb186b29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20e379-4073-43d6-8e2d-16eb186b29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A892F1-102B-44DF-9A86-487BEB3B3F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777989-68BA-43C9-8FBA-B8CC53C0ED21}">
  <ds:schemaRefs>
    <ds:schemaRef ds:uri="7120e379-4073-43d6-8e2d-16eb186b29a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544F7AE-3132-400F-9677-CFB55D8A50AF}">
  <ds:schemaRefs>
    <ds:schemaRef ds:uri="7120e379-4073-43d6-8e2d-16eb186b29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1391</Words>
  <Application>Microsoft Office PowerPoint</Application>
  <PresentationFormat>Widescreen</PresentationFormat>
  <Paragraphs>214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Avenir Black</vt:lpstr>
      <vt:lpstr>Avenir Heavy</vt:lpstr>
      <vt:lpstr>Avenir Medium</vt:lpstr>
      <vt:lpstr>Calibri</vt:lpstr>
      <vt:lpstr>Calibri Light</vt:lpstr>
      <vt:lpstr>Office Theme</vt:lpstr>
      <vt:lpstr>Next Steps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Payments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Jon Swafford</cp:lastModifiedBy>
  <cp:revision>48</cp:revision>
  <dcterms:created xsi:type="dcterms:W3CDTF">2020-09-10T13:30:40Z</dcterms:created>
  <dcterms:modified xsi:type="dcterms:W3CDTF">2026-07-08T20:40:53Z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0x010100F2F39BFA88C2CD44BFE7DF05BDE38CC1</vt:lpwstr>
  </property>
</Properties>
</file>